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3" r:id="rId16"/>
    <p:sldId id="274" r:id="rId17"/>
    <p:sldId id="275" r:id="rId18"/>
    <p:sldId id="279" r:id="rId19"/>
    <p:sldId id="276" r:id="rId20"/>
    <p:sldId id="277" r:id="rId21"/>
    <p:sldId id="278" r:id="rId22"/>
    <p:sldId id="280" r:id="rId23"/>
    <p:sldId id="285" r:id="rId24"/>
    <p:sldId id="281" r:id="rId25"/>
    <p:sldId id="283" r:id="rId26"/>
    <p:sldId id="284" r:id="rId27"/>
    <p:sldId id="286" r:id="rId28"/>
    <p:sldId id="287" r:id="rId29"/>
    <p:sldId id="288" r:id="rId30"/>
    <p:sldId id="289" r:id="rId31"/>
    <p:sldId id="294" r:id="rId32"/>
    <p:sldId id="295" r:id="rId33"/>
    <p:sldId id="290" r:id="rId34"/>
    <p:sldId id="298" r:id="rId35"/>
    <p:sldId id="291" r:id="rId36"/>
    <p:sldId id="292" r:id="rId37"/>
    <p:sldId id="293" r:id="rId38"/>
    <p:sldId id="296" r:id="rId39"/>
    <p:sldId id="297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aresz\Admin\edz&#233;snapl&#243;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aresz\Admin\edz&#233;snapl&#243;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aresz\Admin\edz&#233;snapl&#243;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aresz\Admin\edz&#233;snapl&#243;%2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aresz\Admin\2021\edz&#233;snapl&#243;%202021%20utols&#243;%20j&#24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aresz\Admin\edz&#233;snapl&#243;%20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aresz\Admin\edz&#233;snapl&#243;%20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aresz\Admin\2021\edz&#233;snapl&#243;%202021%20utols&#243;%20j&#243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aresz\Admin\2021\edz&#233;snapl&#243;%20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Edz</a:t>
            </a:r>
            <a:r>
              <a:rPr lang="hu-HU" sz="2400"/>
              <a:t>ésidő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7.8025371828521428E-2"/>
          <c:y val="9.3009259259259264E-2"/>
          <c:w val="0.87753018372703417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makrocilklus!$F$2:$F$10</c:f>
              <c:numCache>
                <c:formatCode>General</c:formatCode>
                <c:ptCount val="9"/>
                <c:pt idx="0">
                  <c:v>330</c:v>
                </c:pt>
                <c:pt idx="1">
                  <c:v>365</c:v>
                </c:pt>
                <c:pt idx="2">
                  <c:v>525</c:v>
                </c:pt>
                <c:pt idx="3">
                  <c:v>555</c:v>
                </c:pt>
                <c:pt idx="4">
                  <c:v>708</c:v>
                </c:pt>
                <c:pt idx="5">
                  <c:v>796</c:v>
                </c:pt>
                <c:pt idx="6">
                  <c:v>553</c:v>
                </c:pt>
                <c:pt idx="7">
                  <c:v>1092</c:v>
                </c:pt>
                <c:pt idx="8">
                  <c:v>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61-4B67-81E1-6B57F400C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6184872"/>
        <c:axId val="456185856"/>
      </c:barChart>
      <c:catAx>
        <c:axId val="45618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56185856"/>
        <c:crosses val="autoZero"/>
        <c:auto val="1"/>
        <c:lblAlgn val="ctr"/>
        <c:lblOffset val="100"/>
        <c:noMultiLvlLbl val="0"/>
      </c:catAx>
      <c:valAx>
        <c:axId val="45618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56184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Edzésidő (perc/hét)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8B-4165-A2D2-BA8D03E3EB9E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8B-4165-A2D2-BA8D03E3EB9E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8B-4165-A2D2-BA8D03E3EB9E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8B-4165-A2D2-BA8D03E3EB9E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98B-4165-A2D2-BA8D03E3EB9E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98B-4165-A2D2-BA8D03E3EB9E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98B-4165-A2D2-BA8D03E3EB9E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98B-4165-A2D2-BA8D03E3EB9E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98B-4165-A2D2-BA8D03E3EB9E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98B-4165-A2D2-BA8D03E3EB9E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98B-4165-A2D2-BA8D03E3EB9E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98B-4165-A2D2-BA8D03E3EB9E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98B-4165-A2D2-BA8D03E3EB9E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98B-4165-A2D2-BA8D03E3EB9E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98B-4165-A2D2-BA8D03E3EB9E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98B-4165-A2D2-BA8D03E3EB9E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798B-4165-A2D2-BA8D03E3EB9E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798B-4165-A2D2-BA8D03E3EB9E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798B-4165-A2D2-BA8D03E3EB9E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798B-4165-A2D2-BA8D03E3EB9E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798B-4165-A2D2-BA8D03E3EB9E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798B-4165-A2D2-BA8D03E3EB9E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798B-4165-A2D2-BA8D03E3EB9E}"/>
              </c:ext>
            </c:extLst>
          </c:dPt>
          <c:val>
            <c:numRef>
              <c:f>makrocilklus!$F$11:$F$33</c:f>
              <c:numCache>
                <c:formatCode>General</c:formatCode>
                <c:ptCount val="23"/>
                <c:pt idx="0">
                  <c:v>1028</c:v>
                </c:pt>
                <c:pt idx="1">
                  <c:v>1110</c:v>
                </c:pt>
                <c:pt idx="2">
                  <c:v>1260</c:v>
                </c:pt>
                <c:pt idx="3">
                  <c:v>808</c:v>
                </c:pt>
                <c:pt idx="4">
                  <c:v>1173</c:v>
                </c:pt>
                <c:pt idx="5">
                  <c:v>1325</c:v>
                </c:pt>
                <c:pt idx="6">
                  <c:v>1263</c:v>
                </c:pt>
                <c:pt idx="7">
                  <c:v>626</c:v>
                </c:pt>
                <c:pt idx="8">
                  <c:v>1018</c:v>
                </c:pt>
                <c:pt idx="9">
                  <c:v>1281</c:v>
                </c:pt>
                <c:pt idx="10">
                  <c:v>1023</c:v>
                </c:pt>
                <c:pt idx="11">
                  <c:v>1381</c:v>
                </c:pt>
                <c:pt idx="12">
                  <c:v>1206</c:v>
                </c:pt>
                <c:pt idx="13">
                  <c:v>650</c:v>
                </c:pt>
                <c:pt idx="14">
                  <c:v>1023</c:v>
                </c:pt>
                <c:pt idx="15">
                  <c:v>1210</c:v>
                </c:pt>
                <c:pt idx="16">
                  <c:v>1426</c:v>
                </c:pt>
                <c:pt idx="17">
                  <c:v>924</c:v>
                </c:pt>
                <c:pt idx="18">
                  <c:v>1246</c:v>
                </c:pt>
                <c:pt idx="19">
                  <c:v>591</c:v>
                </c:pt>
                <c:pt idx="20">
                  <c:v>935</c:v>
                </c:pt>
                <c:pt idx="21">
                  <c:v>630</c:v>
                </c:pt>
                <c:pt idx="22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798B-4165-A2D2-BA8D03E3E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6593024"/>
        <c:axId val="456595648"/>
      </c:barChart>
      <c:catAx>
        <c:axId val="4565930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56595648"/>
        <c:crosses val="autoZero"/>
        <c:auto val="1"/>
        <c:lblAlgn val="ctr"/>
        <c:lblOffset val="100"/>
        <c:noMultiLvlLbl val="0"/>
      </c:catAx>
      <c:valAx>
        <c:axId val="45659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5659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580927384076991E-2"/>
          <c:y val="9.7222222222222224E-2"/>
          <c:w val="0.90286351706036749"/>
          <c:h val="0.795378390201224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33-4497-941F-B2C182773B08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33-4497-941F-B2C182773B08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33-4497-941F-B2C182773B08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A33-4497-941F-B2C182773B08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33-4497-941F-B2C182773B08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A33-4497-941F-B2C182773B08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A33-4497-941F-B2C182773B08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A33-4497-941F-B2C182773B08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A33-4497-941F-B2C182773B08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A33-4497-941F-B2C182773B08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A33-4497-941F-B2C182773B08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A33-4497-941F-B2C182773B08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9A33-4497-941F-B2C182773B08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9A33-4497-941F-B2C182773B08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9A33-4497-941F-B2C182773B08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9A33-4497-941F-B2C182773B08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9A33-4497-941F-B2C182773B08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9A33-4497-941F-B2C182773B08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9A33-4497-941F-B2C182773B08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9A33-4497-941F-B2C182773B08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9A33-4497-941F-B2C182773B08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9A33-4497-941F-B2C182773B08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9A33-4497-941F-B2C182773B08}"/>
              </c:ext>
            </c:extLst>
          </c:dPt>
          <c:val>
            <c:numRef>
              <c:f>makrocilklus!$E$11:$E$33</c:f>
              <c:numCache>
                <c:formatCode>General</c:formatCode>
                <c:ptCount val="23"/>
                <c:pt idx="0">
                  <c:v>34</c:v>
                </c:pt>
                <c:pt idx="1">
                  <c:v>36</c:v>
                </c:pt>
                <c:pt idx="2">
                  <c:v>38</c:v>
                </c:pt>
                <c:pt idx="3">
                  <c:v>29</c:v>
                </c:pt>
                <c:pt idx="4">
                  <c:v>36</c:v>
                </c:pt>
                <c:pt idx="5">
                  <c:v>43</c:v>
                </c:pt>
                <c:pt idx="6">
                  <c:v>43</c:v>
                </c:pt>
                <c:pt idx="7">
                  <c:v>23</c:v>
                </c:pt>
                <c:pt idx="8">
                  <c:v>34</c:v>
                </c:pt>
                <c:pt idx="9">
                  <c:v>38</c:v>
                </c:pt>
                <c:pt idx="10">
                  <c:v>30</c:v>
                </c:pt>
                <c:pt idx="11">
                  <c:v>38</c:v>
                </c:pt>
                <c:pt idx="12">
                  <c:v>32</c:v>
                </c:pt>
                <c:pt idx="13">
                  <c:v>26</c:v>
                </c:pt>
                <c:pt idx="14">
                  <c:v>44</c:v>
                </c:pt>
                <c:pt idx="15">
                  <c:v>34</c:v>
                </c:pt>
                <c:pt idx="16">
                  <c:v>44</c:v>
                </c:pt>
                <c:pt idx="17">
                  <c:v>34</c:v>
                </c:pt>
                <c:pt idx="18">
                  <c:v>41</c:v>
                </c:pt>
                <c:pt idx="19">
                  <c:v>24</c:v>
                </c:pt>
                <c:pt idx="20">
                  <c:v>32</c:v>
                </c:pt>
                <c:pt idx="21">
                  <c:v>27</c:v>
                </c:pt>
                <c:pt idx="2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9A33-4497-941F-B2C182773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8745800"/>
        <c:axId val="498739568"/>
      </c:barChart>
      <c:catAx>
        <c:axId val="49874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98739568"/>
        <c:crosses val="autoZero"/>
        <c:auto val="1"/>
        <c:lblAlgn val="ctr"/>
        <c:lblOffset val="100"/>
        <c:noMultiLvlLbl val="0"/>
      </c:catAx>
      <c:valAx>
        <c:axId val="49873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98745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u-HU"/>
              <a:t>Úszások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0147941184771259"/>
          <c:y val="0.11774603174603177"/>
          <c:w val="0.86134018193962314"/>
          <c:h val="0.73598925134358206"/>
        </c:manualLayout>
      </c:layout>
      <c:scatterChart>
        <c:scatterStyle val="lineMarker"/>
        <c:varyColors val="0"/>
        <c:ser>
          <c:idx val="0"/>
          <c:order val="0"/>
          <c:tx>
            <c:v>3800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yVal>
            <c:numRef>
              <c:f>'key workout data'!$C$32:$C$52</c:f>
              <c:numCache>
                <c:formatCode>h:mm:ss</c:formatCode>
                <c:ptCount val="21"/>
                <c:pt idx="0">
                  <c:v>5.1585648148148144E-2</c:v>
                </c:pt>
                <c:pt idx="1">
                  <c:v>5.1041666666666673E-2</c:v>
                </c:pt>
                <c:pt idx="2">
                  <c:v>5.0208333333333334E-2</c:v>
                </c:pt>
                <c:pt idx="3">
                  <c:v>4.9421296296296297E-2</c:v>
                </c:pt>
                <c:pt idx="4">
                  <c:v>5.0011574074074076E-2</c:v>
                </c:pt>
                <c:pt idx="5">
                  <c:v>4.9155092592592597E-2</c:v>
                </c:pt>
                <c:pt idx="6">
                  <c:v>4.9143518518518524E-2</c:v>
                </c:pt>
                <c:pt idx="7">
                  <c:v>4.853009259259259E-2</c:v>
                </c:pt>
                <c:pt idx="8">
                  <c:v>4.6875E-2</c:v>
                </c:pt>
                <c:pt idx="9">
                  <c:v>4.7719907407407412E-2</c:v>
                </c:pt>
                <c:pt idx="10">
                  <c:v>4.6620370370370368E-2</c:v>
                </c:pt>
                <c:pt idx="11">
                  <c:v>4.6990740740740743E-2</c:v>
                </c:pt>
                <c:pt idx="12">
                  <c:v>4.5810185185185183E-2</c:v>
                </c:pt>
                <c:pt idx="13">
                  <c:v>4.6030092592592588E-2</c:v>
                </c:pt>
                <c:pt idx="14">
                  <c:v>4.6898148148148154E-2</c:v>
                </c:pt>
                <c:pt idx="15">
                  <c:v>4.7592592592592596E-2</c:v>
                </c:pt>
                <c:pt idx="16">
                  <c:v>4.594907407407408E-2</c:v>
                </c:pt>
                <c:pt idx="17">
                  <c:v>4.53587962962963E-2</c:v>
                </c:pt>
                <c:pt idx="18">
                  <c:v>4.4560185185185182E-2</c:v>
                </c:pt>
                <c:pt idx="19">
                  <c:v>4.7986111111111111E-2</c:v>
                </c:pt>
                <c:pt idx="20">
                  <c:v>4.6377314814814809E-2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6C-43A3-86C1-C96719335229}"/>
            </c:ext>
          </c:extLst>
        </c:ser>
        <c:ser>
          <c:idx val="1"/>
          <c:order val="1"/>
          <c:tx>
            <c:v>4100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yVal>
            <c:numRef>
              <c:f>'key workout data'!$D$32:$D$52</c:f>
              <c:numCache>
                <c:formatCode>h:mm:ss</c:formatCode>
                <c:ptCount val="21"/>
                <c:pt idx="0">
                  <c:v>5.6134259259259266E-2</c:v>
                </c:pt>
                <c:pt idx="1">
                  <c:v>5.5023148148148147E-2</c:v>
                </c:pt>
                <c:pt idx="2">
                  <c:v>5.4305555555555551E-2</c:v>
                </c:pt>
                <c:pt idx="3">
                  <c:v>5.3518518518518521E-2</c:v>
                </c:pt>
                <c:pt idx="4">
                  <c:v>5.4189814814814809E-2</c:v>
                </c:pt>
                <c:pt idx="5">
                  <c:v>5.3055555555555557E-2</c:v>
                </c:pt>
                <c:pt idx="6">
                  <c:v>5.3055555555555557E-2</c:v>
                </c:pt>
                <c:pt idx="7">
                  <c:v>5.2465277777777784E-2</c:v>
                </c:pt>
                <c:pt idx="8">
                  <c:v>5.0567129629629635E-2</c:v>
                </c:pt>
                <c:pt idx="9">
                  <c:v>5.151620370370371E-2</c:v>
                </c:pt>
                <c:pt idx="10">
                  <c:v>5.033564814814815E-2</c:v>
                </c:pt>
                <c:pt idx="11">
                  <c:v>5.0717592592592592E-2</c:v>
                </c:pt>
                <c:pt idx="12">
                  <c:v>4.9467592592592591E-2</c:v>
                </c:pt>
                <c:pt idx="13">
                  <c:v>4.9675925925925929E-2</c:v>
                </c:pt>
                <c:pt idx="14">
                  <c:v>5.0532407407407408E-2</c:v>
                </c:pt>
                <c:pt idx="15">
                  <c:v>5.1412037037037034E-2</c:v>
                </c:pt>
                <c:pt idx="16">
                  <c:v>4.9571759259259253E-2</c:v>
                </c:pt>
                <c:pt idx="17">
                  <c:v>4.9027777777777781E-2</c:v>
                </c:pt>
                <c:pt idx="18">
                  <c:v>4.8055555555555553E-2</c:v>
                </c:pt>
                <c:pt idx="20">
                  <c:v>5.0173611111111106E-2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6C-43A3-86C1-C96719335229}"/>
            </c:ext>
          </c:extLst>
        </c:ser>
        <c:ser>
          <c:idx val="2"/>
          <c:order val="2"/>
          <c:tx>
            <c:v>4500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lt1"/>
              </a:solidFill>
              <a:ln w="15875">
                <a:solidFill>
                  <a:schemeClr val="accent3"/>
                </a:solidFill>
                <a:round/>
              </a:ln>
              <a:effectLst/>
            </c:spPr>
          </c:marker>
          <c:yVal>
            <c:numRef>
              <c:f>'key workout data'!$E$32:$E$52</c:f>
              <c:numCache>
                <c:formatCode>General</c:formatCode>
                <c:ptCount val="21"/>
                <c:pt idx="6" formatCode="h:mm:ss">
                  <c:v>5.8680555555555548E-2</c:v>
                </c:pt>
                <c:pt idx="7" formatCode="h:mm:ss">
                  <c:v>5.8078703703703709E-2</c:v>
                </c:pt>
                <c:pt idx="8" formatCode="h:mm:ss">
                  <c:v>5.603009259259259E-2</c:v>
                </c:pt>
                <c:pt idx="9" formatCode="h:mm:ss">
                  <c:v>5.65162037037037E-2</c:v>
                </c:pt>
                <c:pt idx="10" formatCode="h:mm:ss">
                  <c:v>5.5486111111111104E-2</c:v>
                </c:pt>
                <c:pt idx="11" formatCode="h:mm:ss">
                  <c:v>5.5706018518518523E-2</c:v>
                </c:pt>
                <c:pt idx="12" formatCode="h:mm:ss">
                  <c:v>5.4305555555555551E-2</c:v>
                </c:pt>
                <c:pt idx="13" formatCode="h:mm:ss">
                  <c:v>5.4537037037037044E-2</c:v>
                </c:pt>
                <c:pt idx="14" formatCode="h:mm:ss">
                  <c:v>5.559027777777778E-2</c:v>
                </c:pt>
                <c:pt idx="16" formatCode="h:mm:ss">
                  <c:v>5.4502314814814816E-2</c:v>
                </c:pt>
                <c:pt idx="17" formatCode="h:mm:ss">
                  <c:v>5.3865740740740742E-2</c:v>
                </c:pt>
                <c:pt idx="20" formatCode="h:mm:ss">
                  <c:v>5.5254629629629626E-2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C6C-43A3-86C1-C96719335229}"/>
            </c:ext>
          </c:extLst>
        </c:ser>
        <c:ser>
          <c:idx val="3"/>
          <c:order val="3"/>
          <c:tx>
            <c:v>5000</c:v>
          </c:tx>
          <c:spPr>
            <a:ln w="25400" cap="rnd">
              <a:noFill/>
              <a:round/>
            </a:ln>
            <a:effectLst/>
          </c:spPr>
          <c:marker>
            <c:symbol val="x"/>
            <c:size val="6"/>
            <c:spPr>
              <a:noFill/>
              <a:ln w="15875">
                <a:solidFill>
                  <a:schemeClr val="accent4"/>
                </a:solidFill>
                <a:round/>
              </a:ln>
              <a:effectLst/>
            </c:spPr>
          </c:marker>
          <c:yVal>
            <c:numRef>
              <c:f>'key workout data'!$F$32:$F$52</c:f>
              <c:numCache>
                <c:formatCode>General</c:formatCode>
                <c:ptCount val="21"/>
                <c:pt idx="9" formatCode="h:mm:ss">
                  <c:v>6.3136574074074081E-2</c:v>
                </c:pt>
                <c:pt idx="10" formatCode="h:mm:ss">
                  <c:v>6.177083333333333E-2</c:v>
                </c:pt>
                <c:pt idx="11" formatCode="h:mm:ss">
                  <c:v>6.1863425925925926E-2</c:v>
                </c:pt>
                <c:pt idx="12" formatCode="h:mm:ss">
                  <c:v>6.0324074074074079E-2</c:v>
                </c:pt>
                <c:pt idx="13" formatCode="h:mm:ss">
                  <c:v>6.0682870370370373E-2</c:v>
                </c:pt>
                <c:pt idx="14" formatCode="h:mm:ss">
                  <c:v>6.1921296296296301E-2</c:v>
                </c:pt>
                <c:pt idx="15" formatCode="h:mm:ss">
                  <c:v>6.2858796296296301E-2</c:v>
                </c:pt>
                <c:pt idx="16" formatCode="h:mm:ss">
                  <c:v>6.069444444444444E-2</c:v>
                </c:pt>
                <c:pt idx="17" formatCode="h:mm:ss">
                  <c:v>0.06</c:v>
                </c:pt>
                <c:pt idx="20" formatCode="h:mm:ss">
                  <c:v>6.1631944444444448E-2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C6C-43A3-86C1-C96719335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0896968"/>
        <c:axId val="540893688"/>
      </c:scatterChart>
      <c:valAx>
        <c:axId val="540896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40893688"/>
        <c:crosses val="autoZero"/>
        <c:crossBetween val="midCat"/>
      </c:valAx>
      <c:valAx>
        <c:axId val="540893688"/>
        <c:scaling>
          <c:orientation val="minMax"/>
          <c:max val="6.5000000000000016E-2"/>
          <c:min val="4.0000000000000008E-2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F400]h:mm:ss\ AM/P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40896968"/>
        <c:crosses val="autoZero"/>
        <c:crossBetween val="midCat"/>
        <c:majorUnit val="4.5000000000000014E-3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u-HU"/>
              <a:t>Hosszú bringák: idő/pulzus</a:t>
            </a:r>
          </a:p>
        </c:rich>
      </c:tx>
      <c:layout>
        <c:manualLayout>
          <c:xMode val="edge"/>
          <c:yMode val="edge"/>
          <c:x val="0.2686745667725927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Pulzus</c:v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val>
            <c:numRef>
              <c:f>'[edzésnapló 2021 utolsó jó.xlsx]key workout data'!$C$55:$C$61</c:f>
              <c:numCache>
                <c:formatCode>General</c:formatCode>
                <c:ptCount val="7"/>
                <c:pt idx="0">
                  <c:v>139</c:v>
                </c:pt>
                <c:pt idx="1">
                  <c:v>148</c:v>
                </c:pt>
                <c:pt idx="2">
                  <c:v>146</c:v>
                </c:pt>
                <c:pt idx="3">
                  <c:v>152</c:v>
                </c:pt>
                <c:pt idx="4">
                  <c:v>149</c:v>
                </c:pt>
                <c:pt idx="5">
                  <c:v>147</c:v>
                </c:pt>
                <c:pt idx="6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E8-4FCD-899B-057581C1F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7567408"/>
        <c:axId val="437570360"/>
      </c:barChart>
      <c:lineChart>
        <c:grouping val="standard"/>
        <c:varyColors val="0"/>
        <c:ser>
          <c:idx val="0"/>
          <c:order val="1"/>
          <c:tx>
            <c:v>Idő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Lit>
              <c:ptCount val="1"/>
              <c:pt idx="0">
                <c:v>Dátum</c:v>
              </c:pt>
            </c:strLit>
          </c:cat>
          <c:val>
            <c:numRef>
              <c:f>'[edzésnapló 2021 utolsó jó.xlsx]key workout data'!$B$55:$B$61</c:f>
              <c:numCache>
                <c:formatCode>h:mm:ss</c:formatCode>
                <c:ptCount val="7"/>
                <c:pt idx="0">
                  <c:v>0.25616898148148148</c:v>
                </c:pt>
                <c:pt idx="1">
                  <c:v>0.23868055555555556</c:v>
                </c:pt>
                <c:pt idx="2">
                  <c:v>0.24144675925925926</c:v>
                </c:pt>
                <c:pt idx="3">
                  <c:v>0.23519675925925929</c:v>
                </c:pt>
                <c:pt idx="4">
                  <c:v>0.2378935185185185</c:v>
                </c:pt>
                <c:pt idx="5">
                  <c:v>0.24464120370370371</c:v>
                </c:pt>
                <c:pt idx="6">
                  <c:v>0.24136574074074071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E8-4FCD-899B-057581C1F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3250320"/>
        <c:axId val="443249008"/>
      </c:lineChart>
      <c:valAx>
        <c:axId val="43757036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37567408"/>
        <c:crosses val="max"/>
        <c:crossBetween val="between"/>
      </c:valAx>
      <c:dateAx>
        <c:axId val="437567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7570360"/>
        <c:crosses val="autoZero"/>
        <c:auto val="0"/>
        <c:lblOffset val="100"/>
        <c:baseTimeUnit val="days"/>
      </c:dateAx>
      <c:valAx>
        <c:axId val="443249008"/>
        <c:scaling>
          <c:orientation val="minMax"/>
        </c:scaling>
        <c:delete val="0"/>
        <c:axPos val="l"/>
        <c:numFmt formatCode="h:mm:ss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3250320"/>
        <c:crosses val="autoZero"/>
        <c:crossBetween val="between"/>
      </c:valAx>
      <c:dateAx>
        <c:axId val="443250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3249008"/>
        <c:crosses val="autoZero"/>
        <c:auto val="0"/>
        <c:lblOffset val="100"/>
        <c:baseTimeUnit val="days"/>
      </c:date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u-HU"/>
              <a:t>2021.06.07.:</a:t>
            </a:r>
            <a:r>
              <a:rPr lang="hu-HU" baseline="0"/>
              <a:t> 3:23:54</a:t>
            </a:r>
            <a:endParaRPr lang="hu-HU"/>
          </a:p>
          <a:p>
            <a:pPr>
              <a:defRPr/>
            </a:pPr>
            <a:r>
              <a:rPr lang="hu-HU"/>
              <a:t>Pulzus/köridő</a:t>
            </a:r>
          </a:p>
        </c:rich>
      </c:tx>
      <c:layout>
        <c:manualLayout>
          <c:xMode val="edge"/>
          <c:yMode val="edge"/>
          <c:x val="0.28289983389843526"/>
          <c:y val="1.02939010054993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v>Pulzus</c:v>
          </c:tx>
          <c:spPr>
            <a:ln w="34925" cap="rnd">
              <a:solidFill>
                <a:srgbClr val="FFFF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FFFF00"/>
              </a:solidFill>
              <a:ln w="9525">
                <a:solidFill>
                  <a:srgbClr val="FFFF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marker>
          <c:val>
            <c:numRef>
              <c:f>'key workout data'!$E$2:$E$26</c:f>
              <c:numCache>
                <c:formatCode>General</c:formatCode>
                <c:ptCount val="25"/>
                <c:pt idx="0">
                  <c:v>147</c:v>
                </c:pt>
                <c:pt idx="1">
                  <c:v>148</c:v>
                </c:pt>
                <c:pt idx="2">
                  <c:v>146</c:v>
                </c:pt>
                <c:pt idx="3">
                  <c:v>147</c:v>
                </c:pt>
                <c:pt idx="4">
                  <c:v>147</c:v>
                </c:pt>
                <c:pt idx="5">
                  <c:v>148</c:v>
                </c:pt>
                <c:pt idx="6">
                  <c:v>147</c:v>
                </c:pt>
                <c:pt idx="7">
                  <c:v>148</c:v>
                </c:pt>
                <c:pt idx="8">
                  <c:v>150</c:v>
                </c:pt>
                <c:pt idx="9">
                  <c:v>151</c:v>
                </c:pt>
                <c:pt idx="10">
                  <c:v>152</c:v>
                </c:pt>
                <c:pt idx="11">
                  <c:v>153</c:v>
                </c:pt>
                <c:pt idx="12">
                  <c:v>154</c:v>
                </c:pt>
                <c:pt idx="13">
                  <c:v>155</c:v>
                </c:pt>
                <c:pt idx="14">
                  <c:v>156</c:v>
                </c:pt>
                <c:pt idx="15">
                  <c:v>154</c:v>
                </c:pt>
                <c:pt idx="16">
                  <c:v>157</c:v>
                </c:pt>
                <c:pt idx="17">
                  <c:v>158</c:v>
                </c:pt>
                <c:pt idx="18">
                  <c:v>157</c:v>
                </c:pt>
                <c:pt idx="19">
                  <c:v>160</c:v>
                </c:pt>
                <c:pt idx="20">
                  <c:v>161</c:v>
                </c:pt>
                <c:pt idx="21">
                  <c:v>163</c:v>
                </c:pt>
                <c:pt idx="22">
                  <c:v>163</c:v>
                </c:pt>
                <c:pt idx="23">
                  <c:v>162</c:v>
                </c:pt>
                <c:pt idx="24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5D-44FB-95AA-C93B5F6AF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3990304"/>
        <c:axId val="353988992"/>
      </c:lineChart>
      <c:lineChart>
        <c:grouping val="standard"/>
        <c:varyColors val="0"/>
        <c:ser>
          <c:idx val="0"/>
          <c:order val="0"/>
          <c:tx>
            <c:v>Köridő</c:v>
          </c:tx>
          <c:spPr>
            <a:ln w="34925" cap="rnd">
              <a:solidFill>
                <a:srgbClr val="0070C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0070C0"/>
              </a:solidFill>
              <a:ln w="9525">
                <a:solidFill>
                  <a:srgbClr val="0070C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marker>
          <c:val>
            <c:numRef>
              <c:f>'key workout data'!$D$2:$D$26</c:f>
              <c:numCache>
                <c:formatCode>mm:ss</c:formatCode>
                <c:ptCount val="25"/>
                <c:pt idx="0">
                  <c:v>5.6134259259259271E-3</c:v>
                </c:pt>
                <c:pt idx="1">
                  <c:v>5.6365740740740742E-3</c:v>
                </c:pt>
                <c:pt idx="2">
                  <c:v>5.7407407407407416E-3</c:v>
                </c:pt>
                <c:pt idx="3">
                  <c:v>5.6018518518518518E-3</c:v>
                </c:pt>
                <c:pt idx="4">
                  <c:v>5.6944444444444438E-3</c:v>
                </c:pt>
                <c:pt idx="5">
                  <c:v>5.6944444444444438E-3</c:v>
                </c:pt>
                <c:pt idx="6">
                  <c:v>5.6481481481481478E-3</c:v>
                </c:pt>
                <c:pt idx="7">
                  <c:v>5.6828703703703702E-3</c:v>
                </c:pt>
                <c:pt idx="8">
                  <c:v>5.7060185185185191E-3</c:v>
                </c:pt>
                <c:pt idx="9">
                  <c:v>5.6365740740740742E-3</c:v>
                </c:pt>
                <c:pt idx="10">
                  <c:v>5.6712962962962958E-3</c:v>
                </c:pt>
                <c:pt idx="11">
                  <c:v>5.7175925925925927E-3</c:v>
                </c:pt>
                <c:pt idx="12">
                  <c:v>5.6249999999999989E-3</c:v>
                </c:pt>
                <c:pt idx="13">
                  <c:v>5.7175925925925927E-3</c:v>
                </c:pt>
                <c:pt idx="14">
                  <c:v>5.8101851851851856E-3</c:v>
                </c:pt>
                <c:pt idx="15">
                  <c:v>5.7986111111111112E-3</c:v>
                </c:pt>
                <c:pt idx="16">
                  <c:v>5.6712962962962958E-3</c:v>
                </c:pt>
                <c:pt idx="17">
                  <c:v>5.7754629629629623E-3</c:v>
                </c:pt>
                <c:pt idx="18">
                  <c:v>5.6944444444444438E-3</c:v>
                </c:pt>
                <c:pt idx="19">
                  <c:v>5.6481481481481478E-3</c:v>
                </c:pt>
                <c:pt idx="20">
                  <c:v>5.6481481481481478E-3</c:v>
                </c:pt>
                <c:pt idx="21">
                  <c:v>5.6481481481481478E-3</c:v>
                </c:pt>
                <c:pt idx="22">
                  <c:v>5.6481481481481478E-3</c:v>
                </c:pt>
                <c:pt idx="23">
                  <c:v>5.6712962962962958E-3</c:v>
                </c:pt>
                <c:pt idx="24">
                  <c:v>5.2199074074074066E-3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5D-44FB-95AA-C93B5F6AF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029432"/>
        <c:axId val="537026152"/>
      </c:lineChart>
      <c:catAx>
        <c:axId val="35399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53988992"/>
        <c:crosses val="autoZero"/>
        <c:auto val="1"/>
        <c:lblAlgn val="ctr"/>
        <c:lblOffset val="100"/>
        <c:noMultiLvlLbl val="0"/>
      </c:catAx>
      <c:valAx>
        <c:axId val="35398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FFFF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53990304"/>
        <c:crosses val="autoZero"/>
        <c:crossBetween val="between"/>
      </c:valAx>
      <c:valAx>
        <c:axId val="537026152"/>
        <c:scaling>
          <c:orientation val="minMax"/>
        </c:scaling>
        <c:delete val="0"/>
        <c:axPos val="r"/>
        <c:numFmt formatCode="mm:ss" sourceLinked="1"/>
        <c:majorTickMark val="none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7029432"/>
        <c:crosses val="max"/>
        <c:crossBetween val="between"/>
      </c:valAx>
      <c:catAx>
        <c:axId val="537029432"/>
        <c:scaling>
          <c:orientation val="minMax"/>
        </c:scaling>
        <c:delete val="1"/>
        <c:axPos val="b"/>
        <c:majorTickMark val="none"/>
        <c:minorTickMark val="none"/>
        <c:tickLblPos val="nextTo"/>
        <c:crossAx val="537026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u-HU" baseline="0"/>
              <a:t>2021.06.10.: 3:17:11</a:t>
            </a:r>
          </a:p>
          <a:p>
            <a:pPr>
              <a:defRPr/>
            </a:pPr>
            <a:r>
              <a:rPr lang="hu-HU" sz="1600" b="1" i="0" u="none" strike="noStrike" baseline="0">
                <a:effectLst/>
              </a:rPr>
              <a:t>Pulzus/köridő </a:t>
            </a:r>
            <a:endParaRPr lang="hu-HU" baseline="0"/>
          </a:p>
        </c:rich>
      </c:tx>
      <c:layout>
        <c:manualLayout>
          <c:xMode val="edge"/>
          <c:yMode val="edge"/>
          <c:x val="0.27763180611391658"/>
          <c:y val="3.1490587157473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rgbClr val="FFFF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FFFF00"/>
              </a:solidFill>
              <a:ln w="9525">
                <a:solidFill>
                  <a:srgbClr val="FFFF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marker>
          <c:cat>
            <c:numRef>
              <c:f>'key workout data'!$L$2:$L$26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cat>
          <c:val>
            <c:numRef>
              <c:f>'key workout data'!$N$2:$N$26</c:f>
              <c:numCache>
                <c:formatCode>General</c:formatCode>
                <c:ptCount val="25"/>
                <c:pt idx="0">
                  <c:v>151</c:v>
                </c:pt>
                <c:pt idx="1">
                  <c:v>151</c:v>
                </c:pt>
                <c:pt idx="2">
                  <c:v>151</c:v>
                </c:pt>
                <c:pt idx="3">
                  <c:v>152</c:v>
                </c:pt>
                <c:pt idx="4">
                  <c:v>153</c:v>
                </c:pt>
                <c:pt idx="5">
                  <c:v>151</c:v>
                </c:pt>
                <c:pt idx="6">
                  <c:v>152</c:v>
                </c:pt>
                <c:pt idx="7">
                  <c:v>152</c:v>
                </c:pt>
                <c:pt idx="8">
                  <c:v>152</c:v>
                </c:pt>
                <c:pt idx="9">
                  <c:v>152</c:v>
                </c:pt>
                <c:pt idx="10">
                  <c:v>152</c:v>
                </c:pt>
                <c:pt idx="11">
                  <c:v>153</c:v>
                </c:pt>
                <c:pt idx="12">
                  <c:v>153</c:v>
                </c:pt>
                <c:pt idx="13">
                  <c:v>154</c:v>
                </c:pt>
                <c:pt idx="14">
                  <c:v>156</c:v>
                </c:pt>
                <c:pt idx="15">
                  <c:v>155</c:v>
                </c:pt>
                <c:pt idx="16">
                  <c:v>156</c:v>
                </c:pt>
                <c:pt idx="17">
                  <c:v>158</c:v>
                </c:pt>
                <c:pt idx="18">
                  <c:v>158</c:v>
                </c:pt>
                <c:pt idx="19">
                  <c:v>160</c:v>
                </c:pt>
                <c:pt idx="20">
                  <c:v>162</c:v>
                </c:pt>
                <c:pt idx="21">
                  <c:v>163</c:v>
                </c:pt>
                <c:pt idx="22">
                  <c:v>167</c:v>
                </c:pt>
                <c:pt idx="23">
                  <c:v>169</c:v>
                </c:pt>
                <c:pt idx="24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07-46B4-A36D-937527E0B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225816"/>
        <c:axId val="449224504"/>
      </c:lineChart>
      <c:lineChart>
        <c:grouping val="standard"/>
        <c:varyColors val="0"/>
        <c:ser>
          <c:idx val="1"/>
          <c:order val="1"/>
          <c:tx>
            <c:v>Köridő</c:v>
          </c:tx>
          <c:spPr>
            <a:ln w="34925" cap="rnd">
              <a:solidFill>
                <a:srgbClr val="0070C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0070C0"/>
              </a:solidFill>
              <a:ln w="9525">
                <a:solidFill>
                  <a:srgbClr val="0070C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marker>
          <c:val>
            <c:numRef>
              <c:f>'key workout data'!$M$2:$M$26</c:f>
              <c:numCache>
                <c:formatCode>mm:ss</c:formatCode>
                <c:ptCount val="25"/>
                <c:pt idx="0">
                  <c:v>5.4398148148148149E-3</c:v>
                </c:pt>
                <c:pt idx="1">
                  <c:v>5.4513888888888884E-3</c:v>
                </c:pt>
                <c:pt idx="2">
                  <c:v>5.5787037037037038E-3</c:v>
                </c:pt>
                <c:pt idx="3">
                  <c:v>5.4629629629629637E-3</c:v>
                </c:pt>
                <c:pt idx="4">
                  <c:v>5.4861111111111117E-3</c:v>
                </c:pt>
                <c:pt idx="5">
                  <c:v>5.5671296296296302E-3</c:v>
                </c:pt>
                <c:pt idx="6">
                  <c:v>5.8217592592592592E-3</c:v>
                </c:pt>
                <c:pt idx="7">
                  <c:v>5.4629629629629637E-3</c:v>
                </c:pt>
                <c:pt idx="8">
                  <c:v>5.5439814814814822E-3</c:v>
                </c:pt>
                <c:pt idx="9">
                  <c:v>5.4398148148148149E-3</c:v>
                </c:pt>
                <c:pt idx="10">
                  <c:v>5.4861111111111117E-3</c:v>
                </c:pt>
                <c:pt idx="11">
                  <c:v>5.5092592592592589E-3</c:v>
                </c:pt>
                <c:pt idx="12">
                  <c:v>5.4513888888888884E-3</c:v>
                </c:pt>
                <c:pt idx="13">
                  <c:v>5.4745370370370373E-3</c:v>
                </c:pt>
                <c:pt idx="14">
                  <c:v>5.5787037037037038E-3</c:v>
                </c:pt>
                <c:pt idx="15">
                  <c:v>5.4976851851851853E-3</c:v>
                </c:pt>
                <c:pt idx="16">
                  <c:v>5.4976851851851853E-3</c:v>
                </c:pt>
                <c:pt idx="17">
                  <c:v>5.5092592592592589E-3</c:v>
                </c:pt>
                <c:pt idx="18">
                  <c:v>5.5092592592592589E-3</c:v>
                </c:pt>
                <c:pt idx="19">
                  <c:v>5.4629629629629637E-3</c:v>
                </c:pt>
                <c:pt idx="20">
                  <c:v>5.5902777777777782E-3</c:v>
                </c:pt>
                <c:pt idx="21">
                  <c:v>5.4745370370370373E-3</c:v>
                </c:pt>
                <c:pt idx="22">
                  <c:v>5.4398148148148149E-3</c:v>
                </c:pt>
                <c:pt idx="23">
                  <c:v>5.4398148148148149E-3</c:v>
                </c:pt>
                <c:pt idx="24">
                  <c:v>4.8032407407407407E-3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07-46B4-A36D-937527E0B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348008"/>
        <c:axId val="440348336"/>
      </c:lineChart>
      <c:catAx>
        <c:axId val="44922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9224504"/>
        <c:crosses val="autoZero"/>
        <c:auto val="1"/>
        <c:lblAlgn val="ctr"/>
        <c:lblOffset val="100"/>
        <c:noMultiLvlLbl val="0"/>
      </c:catAx>
      <c:valAx>
        <c:axId val="449224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FFFF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9225816"/>
        <c:crosses val="autoZero"/>
        <c:crossBetween val="between"/>
      </c:valAx>
      <c:valAx>
        <c:axId val="440348336"/>
        <c:scaling>
          <c:orientation val="minMax"/>
          <c:min val="4.5000000000000014E-3"/>
        </c:scaling>
        <c:delete val="0"/>
        <c:axPos val="r"/>
        <c:numFmt formatCode="mm:ss" sourceLinked="1"/>
        <c:majorTickMark val="none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0348008"/>
        <c:crosses val="max"/>
        <c:crossBetween val="between"/>
      </c:valAx>
      <c:catAx>
        <c:axId val="440348008"/>
        <c:scaling>
          <c:orientation val="minMax"/>
        </c:scaling>
        <c:delete val="1"/>
        <c:axPos val="b"/>
        <c:majorTickMark val="none"/>
        <c:minorTickMark val="none"/>
        <c:tickLblPos val="nextTo"/>
        <c:crossAx val="440348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Hőakklimatizáció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Aktív</c:v>
          </c:tx>
          <c:spPr>
            <a:solidFill>
              <a:srgbClr val="FF0000"/>
            </a:solidFill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cat>
            <c:numRef>
              <c:f>'key workout data'!$C$83:$C$90</c:f>
              <c:numCache>
                <c:formatCode>General</c:formatCode>
                <c:ptCount val="8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</c:numCache>
            </c:numRef>
          </c:cat>
          <c:val>
            <c:numRef>
              <c:f>'key workout data'!$D$83:$D$90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54-4A50-8697-A478C036EA69}"/>
            </c:ext>
          </c:extLst>
        </c:ser>
        <c:ser>
          <c:idx val="1"/>
          <c:order val="1"/>
          <c:tx>
            <c:v>Passzív</c:v>
          </c:tx>
          <c:spPr>
            <a:solidFill>
              <a:srgbClr val="FFC000"/>
            </a:solidFill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cat>
            <c:numRef>
              <c:f>'key workout data'!$C$83:$C$90</c:f>
              <c:numCache>
                <c:formatCode>General</c:formatCode>
                <c:ptCount val="8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</c:numCache>
            </c:numRef>
          </c:cat>
          <c:val>
            <c:numRef>
              <c:f>'key workout data'!$E$83:$E$90</c:f>
              <c:numCache>
                <c:formatCode>General</c:formatCode>
                <c:ptCount val="8"/>
                <c:pt idx="4">
                  <c:v>6</c:v>
                </c:pt>
                <c:pt idx="5">
                  <c:v>7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54-4A50-8697-A478C036E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443234904"/>
        <c:axId val="443239496"/>
      </c:barChart>
      <c:catAx>
        <c:axId val="4432349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 smtClean="0"/>
                  <a:t>Versenyig hátralévő</a:t>
                </a:r>
                <a:r>
                  <a:rPr lang="hu-HU" baseline="0" dirty="0" smtClean="0"/>
                  <a:t> hetek száma (1 a versenyhét)</a:t>
                </a:r>
              </a:p>
              <a:p>
                <a:pPr>
                  <a:defRPr/>
                </a:pPr>
                <a:endParaRPr lang="hu-H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3239496"/>
        <c:crosses val="autoZero"/>
        <c:auto val="1"/>
        <c:lblAlgn val="ctr"/>
        <c:lblOffset val="100"/>
        <c:noMultiLvlLbl val="0"/>
      </c:catAx>
      <c:valAx>
        <c:axId val="4432394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 smtClean="0"/>
                  <a:t>Adaptációs</a:t>
                </a:r>
                <a:r>
                  <a:rPr lang="hu-HU" baseline="0" dirty="0" smtClean="0"/>
                  <a:t> tréningek száma</a:t>
                </a:r>
                <a:endParaRPr lang="hu-H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3234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u-HU"/>
              <a:t>Futás: pulzus/köridő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cked"/>
        <c:varyColors val="0"/>
        <c:ser>
          <c:idx val="1"/>
          <c:order val="0"/>
          <c:tx>
            <c:v>Köridő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makrocilklus!$E$61:$E$68</c:f>
              <c:numCache>
                <c:formatCode>mm:ss</c:formatCode>
                <c:ptCount val="8"/>
                <c:pt idx="0">
                  <c:v>1.9953703703703706E-2</c:v>
                </c:pt>
                <c:pt idx="1">
                  <c:v>2.0127314814814817E-2</c:v>
                </c:pt>
                <c:pt idx="2">
                  <c:v>2.0150462962962964E-2</c:v>
                </c:pt>
                <c:pt idx="3">
                  <c:v>2.0497685185185185E-2</c:v>
                </c:pt>
                <c:pt idx="4">
                  <c:v>1.9652777777777779E-2</c:v>
                </c:pt>
                <c:pt idx="5">
                  <c:v>1.8703703703703705E-2</c:v>
                </c:pt>
                <c:pt idx="6">
                  <c:v>1.8553240740740742E-2</c:v>
                </c:pt>
                <c:pt idx="7">
                  <c:v>1.8379629629629628E-2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7E-4D7C-A81B-83764FB50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211312"/>
        <c:axId val="440215576"/>
      </c:lineChart>
      <c:lineChart>
        <c:grouping val="stacked"/>
        <c:varyColors val="0"/>
        <c:ser>
          <c:idx val="0"/>
          <c:order val="1"/>
          <c:tx>
            <c:v>Pulzus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makrocilklus!$D$61:$D$68</c:f>
              <c:strCache>
                <c:ptCount val="8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</c:strCache>
            </c:strRef>
          </c:cat>
          <c:val>
            <c:numRef>
              <c:f>makrocilklus!$F$61:$F$68</c:f>
              <c:numCache>
                <c:formatCode>General</c:formatCode>
                <c:ptCount val="8"/>
                <c:pt idx="0">
                  <c:v>144</c:v>
                </c:pt>
                <c:pt idx="1">
                  <c:v>146</c:v>
                </c:pt>
                <c:pt idx="2">
                  <c:v>147</c:v>
                </c:pt>
                <c:pt idx="3">
                  <c:v>149</c:v>
                </c:pt>
                <c:pt idx="4">
                  <c:v>148</c:v>
                </c:pt>
                <c:pt idx="5">
                  <c:v>157</c:v>
                </c:pt>
                <c:pt idx="6">
                  <c:v>161</c:v>
                </c:pt>
                <c:pt idx="7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7E-4D7C-A81B-83764FB50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222656"/>
        <c:axId val="440222000"/>
      </c:lineChart>
      <c:catAx>
        <c:axId val="44021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0215576"/>
        <c:crosses val="autoZero"/>
        <c:auto val="1"/>
        <c:lblAlgn val="ctr"/>
        <c:lblOffset val="100"/>
        <c:noMultiLvlLbl val="0"/>
      </c:catAx>
      <c:valAx>
        <c:axId val="440215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mm:ss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0211312"/>
        <c:crosses val="autoZero"/>
        <c:crossBetween val="between"/>
      </c:valAx>
      <c:valAx>
        <c:axId val="44022200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40222656"/>
        <c:crosses val="max"/>
        <c:crossBetween val="between"/>
      </c:valAx>
      <c:catAx>
        <c:axId val="44022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022200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2CF-3A97-496E-AFCF-D908C3D8BA1D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6846-7BD4-4492-9D4E-18F33B5A82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864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2CF-3A97-496E-AFCF-D908C3D8BA1D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6846-7BD4-4492-9D4E-18F33B5A82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489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2CF-3A97-496E-AFCF-D908C3D8BA1D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6846-7BD4-4492-9D4E-18F33B5A82B5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129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2CF-3A97-496E-AFCF-D908C3D8BA1D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6846-7BD4-4492-9D4E-18F33B5A82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8585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2CF-3A97-496E-AFCF-D908C3D8BA1D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6846-7BD4-4492-9D4E-18F33B5A82B5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741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2CF-3A97-496E-AFCF-D908C3D8BA1D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6846-7BD4-4492-9D4E-18F33B5A82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1116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2CF-3A97-496E-AFCF-D908C3D8BA1D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6846-7BD4-4492-9D4E-18F33B5A82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678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2CF-3A97-496E-AFCF-D908C3D8BA1D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6846-7BD4-4492-9D4E-18F33B5A82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307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2CF-3A97-496E-AFCF-D908C3D8BA1D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6846-7BD4-4492-9D4E-18F33B5A82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038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2CF-3A97-496E-AFCF-D908C3D8BA1D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6846-7BD4-4492-9D4E-18F33B5A82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747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2CF-3A97-496E-AFCF-D908C3D8BA1D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6846-7BD4-4492-9D4E-18F33B5A82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976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2CF-3A97-496E-AFCF-D908C3D8BA1D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6846-7BD4-4492-9D4E-18F33B5A82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72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2CF-3A97-496E-AFCF-D908C3D8BA1D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6846-7BD4-4492-9D4E-18F33B5A82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65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2CF-3A97-496E-AFCF-D908C3D8BA1D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6846-7BD4-4492-9D4E-18F33B5A82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13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2CF-3A97-496E-AFCF-D908C3D8BA1D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6846-7BD4-4492-9D4E-18F33B5A82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25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2CF-3A97-496E-AFCF-D908C3D8BA1D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6846-7BD4-4492-9D4E-18F33B5A82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72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2CF-3A97-496E-AFCF-D908C3D8BA1D}" type="datetimeFigureOut">
              <a:rPr lang="hu-HU" smtClean="0"/>
              <a:t>2022. 01. 17.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076846-7BD4-4492-9D4E-18F33B5A82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51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tailwind-coaching.com/2016/03/22/vo2-max-workouts/" TargetMode="External"/><Relationship Id="rId13" Type="http://schemas.openxmlformats.org/officeDocument/2006/relationships/hyperlink" Target="https://www.asiatri.com/2021/03/3-key-bike-workouts-building-ironman-training-routine/" TargetMode="External"/><Relationship Id="rId3" Type="http://schemas.openxmlformats.org/officeDocument/2006/relationships/hyperlink" Target="https://edzesonline.hu/cikk/3259/komplex_ironman_felkeszulesi_terv_2" TargetMode="External"/><Relationship Id="rId7" Type="http://schemas.openxmlformats.org/officeDocument/2006/relationships/hyperlink" Target="https://bringa.szalkapraxis.hu/pdf/kerekparos_edzestartomanyok.pdf" TargetMode="External"/><Relationship Id="rId12" Type="http://schemas.openxmlformats.org/officeDocument/2006/relationships/hyperlink" Target="https://tailwind-coaching.com/2015/12/02/high-intensity-interval-training-1/" TargetMode="External"/><Relationship Id="rId2" Type="http://schemas.openxmlformats.org/officeDocument/2006/relationships/hyperlink" Target="https://edzesonline.hu/cikk/3156/komplex_ironman_felkeszulesi_ter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trixxion.hu/spg/151296/Kerekparos-edzes" TargetMode="External"/><Relationship Id="rId11" Type="http://schemas.openxmlformats.org/officeDocument/2006/relationships/hyperlink" Target="https://roadcyclinguk.com/longform/three-training-sessions-to-improve-functional-threshold-power-ftp" TargetMode="External"/><Relationship Id="rId5" Type="http://schemas.openxmlformats.org/officeDocument/2006/relationships/hyperlink" Target="https://edzesonline.hu/edzesterv/2150/ironman_edzesterv_kezdoknek_9_20_het" TargetMode="External"/><Relationship Id="rId10" Type="http://schemas.openxmlformats.org/officeDocument/2006/relationships/hyperlink" Target="https://tailwind-coaching.com/2016/12/26/keys-to-building-functional-threshold-power/" TargetMode="External"/><Relationship Id="rId4" Type="http://schemas.openxmlformats.org/officeDocument/2006/relationships/hyperlink" Target="https://edzesonline.hu/edzesterv/937/ironman_edzesterv_kezdoknek_1_8_het" TargetMode="External"/><Relationship Id="rId9" Type="http://schemas.openxmlformats.org/officeDocument/2006/relationships/hyperlink" Target="https://tailwind-coaching.com/2018/06/08/functional-threshold-training-interval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mplesport.hu/natrium-fontossaga-sportoloknak/" TargetMode="External"/><Relationship Id="rId13" Type="http://schemas.openxmlformats.org/officeDocument/2006/relationships/hyperlink" Target="https://www.triathlete.com/nutrition/the-numbers-game-what-to-count-instead-of-calories/" TargetMode="External"/><Relationship Id="rId18" Type="http://schemas.openxmlformats.org/officeDocument/2006/relationships/hyperlink" Target="https://www.triathlete.com/training/recovery/dear-coach-how-should-i-plan-my-recovery-days/" TargetMode="External"/><Relationship Id="rId3" Type="http://schemas.openxmlformats.org/officeDocument/2006/relationships/hyperlink" Target="https://www.welovecycling.com/hu/edzes-es-eletmod/4-eronleti-gyakorlat-amire-valoban-szukseged-van-a-bringazashoz/" TargetMode="External"/><Relationship Id="rId21" Type="http://schemas.openxmlformats.org/officeDocument/2006/relationships/hyperlink" Target="https://bici.reblog.hu/gyorsabb-regeneracio-10-lepesben" TargetMode="External"/><Relationship Id="rId7" Type="http://schemas.openxmlformats.org/officeDocument/2006/relationships/hyperlink" Target="https://hammer-nutrition.hu/hu/tudasanyag/poszt/1-a-versenyt-megelozo-etrend.html" TargetMode="External"/><Relationship Id="rId12" Type="http://schemas.openxmlformats.org/officeDocument/2006/relationships/hyperlink" Target="http://www.jgypk.hu/tamop13e/tananyag_html/tananyag_sportorvos/i31_sznhidrtfogyaszts_s_glikognraktrozs.html" TargetMode="External"/><Relationship Id="rId17" Type="http://schemas.openxmlformats.org/officeDocument/2006/relationships/hyperlink" Target="https://sportorvos.hu/stretching-gyakorlatok/" TargetMode="External"/><Relationship Id="rId2" Type="http://schemas.openxmlformats.org/officeDocument/2006/relationships/hyperlink" Target="https://bikemag.hu/magazin/edzes-bazis-erosito-gyakorlatok-kerekparosoknak/" TargetMode="External"/><Relationship Id="rId16" Type="http://schemas.openxmlformats.org/officeDocument/2006/relationships/hyperlink" Target="https://www.triathlete.com/nutrition/race-fueling/the-dos-and-donts-of-getting-leaner/" TargetMode="External"/><Relationship Id="rId20" Type="http://schemas.openxmlformats.org/officeDocument/2006/relationships/hyperlink" Target="https://www.youtube.com/watch?v=IaTKWExi-4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ponser.hu/blog_cikk/sporttaplalkozas-kozvetlenul-a-verseny-elott-es-a-verseny-soran-59" TargetMode="External"/><Relationship Id="rId11" Type="http://schemas.openxmlformats.org/officeDocument/2006/relationships/hyperlink" Target="https://www.youtube.com/watch?v=RZok00evBgE&amp;t=1008s" TargetMode="External"/><Relationship Id="rId5" Type="http://schemas.openxmlformats.org/officeDocument/2006/relationships/hyperlink" Target="https://www.terepsport.hu/edzes/item/6297-7-frissitesi-hiba-ironman-es-mas-hosszu-versenyeken" TargetMode="External"/><Relationship Id="rId15" Type="http://schemas.openxmlformats.org/officeDocument/2006/relationships/hyperlink" Target="https://www.enduraid.hu/post/sz%C3%A9nhidr%C3%A1tlemer%C3%ADt%C5%91-edz%C3%A9s" TargetMode="External"/><Relationship Id="rId10" Type="http://schemas.openxmlformats.org/officeDocument/2006/relationships/hyperlink" Target="https://www.youtube.com/watch?v=8fnvdRT1dNM" TargetMode="External"/><Relationship Id="rId19" Type="http://schemas.openxmlformats.org/officeDocument/2006/relationships/hyperlink" Target="https://www.provitamin.hu/magazin/a-11-legjobb-termeszetes-etvagycsokkento-a687.html" TargetMode="External"/><Relationship Id="rId4" Type="http://schemas.openxmlformats.org/officeDocument/2006/relationships/hyperlink" Target="https://futolepes.com/edzesnaplo/erosito-gyakorlatsor-kifejezetten-futoknak.futas" TargetMode="External"/><Relationship Id="rId9" Type="http://schemas.openxmlformats.org/officeDocument/2006/relationships/hyperlink" Target="https://www.simplesport.hu/hidratacio/" TargetMode="External"/><Relationship Id="rId14" Type="http://schemas.openxmlformats.org/officeDocument/2006/relationships/hyperlink" Target="https://futolepes.com/edzesnaplo/szenhidrat-kura-kizarolag-elszant-maratonfutoknak.futas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ainingpeaks.com/blog/dave-scotts-perfect-ironman-world-championship-taper/" TargetMode="External"/><Relationship Id="rId3" Type="http://schemas.openxmlformats.org/officeDocument/2006/relationships/hyperlink" Target="https://sportoljma.hu/magazin/a-nagy-kerdes-mivel-frissitsek-sportolas-kozben" TargetMode="External"/><Relationship Id="rId7" Type="http://schemas.openxmlformats.org/officeDocument/2006/relationships/hyperlink" Target="https://www.frontiersin.org/articles/10.3389/fphys.2018.01851/full" TargetMode="External"/><Relationship Id="rId2" Type="http://schemas.openxmlformats.org/officeDocument/2006/relationships/hyperlink" Target="https://scientifictriathlon.com/tts138/#tab-con-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6306444/" TargetMode="External"/><Relationship Id="rId5" Type="http://schemas.openxmlformats.org/officeDocument/2006/relationships/hyperlink" Target="https://www.purplepatchfitness.com/freetrainingtips/2021-4-26/-improve-triathlon-performance-in-the-heat-with-the-sauna-protocol-heat-acclimation-training" TargetMode="External"/><Relationship Id="rId4" Type="http://schemas.openxmlformats.org/officeDocument/2006/relationships/hyperlink" Target="https://www.triathlete.com/training/this-heat-adaptation-hack-will-surprise-yo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14528" y="1767840"/>
            <a:ext cx="9253727" cy="22829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Amikor pontosan annyit kapsz, mint amennyit beletettél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e</a:t>
            </a:r>
            <a:r>
              <a:rPr lang="hu-HU" dirty="0" smtClean="0"/>
              <a:t>gy lelkes amatőr </a:t>
            </a:r>
            <a:r>
              <a:rPr lang="hu-HU" dirty="0" err="1" smtClean="0"/>
              <a:t>ironman</a:t>
            </a:r>
            <a:r>
              <a:rPr lang="hu-HU" dirty="0" smtClean="0"/>
              <a:t> felkészülése és nagy napja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79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3059" y="987294"/>
            <a:ext cx="8596667" cy="566738"/>
          </a:xfrm>
        </p:spPr>
        <p:txBody>
          <a:bodyPr/>
          <a:lstStyle/>
          <a:p>
            <a:pPr algn="ctr"/>
            <a:r>
              <a:rPr lang="hu-HU" dirty="0" smtClean="0"/>
              <a:t>Észlelt nehézségi fok (RPE)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5" name="Kép helye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02210738"/>
              </p:ext>
            </p:extLst>
          </p:nvPr>
        </p:nvGraphicFramePr>
        <p:xfrm>
          <a:off x="763059" y="1733550"/>
          <a:ext cx="8596312" cy="384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00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Base</a:t>
            </a:r>
            <a:r>
              <a:rPr lang="hu-HU" dirty="0" smtClean="0"/>
              <a:t> 1 – a </a:t>
            </a:r>
            <a:r>
              <a:rPr lang="hu-HU" dirty="0" err="1" smtClean="0"/>
              <a:t>futásos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2160589"/>
            <a:ext cx="8664402" cy="4240211"/>
          </a:xfrm>
        </p:spPr>
        <p:txBody>
          <a:bodyPr>
            <a:normAutofit/>
          </a:bodyPr>
          <a:lstStyle/>
          <a:p>
            <a:r>
              <a:rPr lang="hu-HU" dirty="0" smtClean="0"/>
              <a:t>Miért lett </a:t>
            </a:r>
            <a:r>
              <a:rPr lang="hu-HU" dirty="0" err="1" smtClean="0"/>
              <a:t>futásos</a:t>
            </a:r>
            <a:r>
              <a:rPr lang="hu-HU" dirty="0" smtClean="0"/>
              <a:t>?</a:t>
            </a:r>
          </a:p>
          <a:p>
            <a:pPr lvl="1"/>
            <a:r>
              <a:rPr lang="hu-HU" dirty="0"/>
              <a:t>Nem volt versenyengedélyem, a </a:t>
            </a:r>
            <a:r>
              <a:rPr lang="hu-HU" dirty="0" err="1"/>
              <a:t>covid</a:t>
            </a:r>
            <a:r>
              <a:rPr lang="hu-HU" dirty="0"/>
              <a:t> miatt még nem lehetett </a:t>
            </a:r>
            <a:r>
              <a:rPr lang="hu-HU" dirty="0" err="1"/>
              <a:t>úszni</a:t>
            </a:r>
            <a:endParaRPr lang="hu-HU" dirty="0"/>
          </a:p>
          <a:p>
            <a:pPr lvl="1"/>
            <a:r>
              <a:rPr lang="hu-HU" dirty="0"/>
              <a:t>Sokszor hideg volt a bringához </a:t>
            </a:r>
          </a:p>
          <a:p>
            <a:pPr lvl="1"/>
            <a:r>
              <a:rPr lang="hu-HU" dirty="0"/>
              <a:t>a régi biciklim elromlott, március közepén lett </a:t>
            </a:r>
            <a:r>
              <a:rPr lang="hu-HU" dirty="0" smtClean="0"/>
              <a:t>új</a:t>
            </a:r>
          </a:p>
          <a:p>
            <a:r>
              <a:rPr lang="hu-HU" dirty="0" smtClean="0"/>
              <a:t>Edzés visszatérő elemei:</a:t>
            </a:r>
          </a:p>
          <a:p>
            <a:pPr lvl="1"/>
            <a:r>
              <a:rPr lang="hu-HU" sz="1200" dirty="0" smtClean="0"/>
              <a:t>1, vagy 2 hosszabb biciklizés (minimum 4,5 óra)</a:t>
            </a:r>
          </a:p>
          <a:p>
            <a:pPr lvl="1"/>
            <a:r>
              <a:rPr lang="hu-HU" sz="1200" dirty="0" smtClean="0"/>
              <a:t>1, vagy 2 hosszabb futás (minimum 4 Margitsziget kör)</a:t>
            </a:r>
          </a:p>
          <a:p>
            <a:pPr lvl="1"/>
            <a:r>
              <a:rPr lang="hu-HU" sz="1200" dirty="0" smtClean="0"/>
              <a:t>Heti 1-2 erősítés (ha lemondta kliens, beszúrtam)</a:t>
            </a:r>
          </a:p>
          <a:p>
            <a:pPr lvl="1"/>
            <a:r>
              <a:rPr lang="hu-HU" sz="1200" dirty="0" smtClean="0"/>
              <a:t>Néha rövid hegyi biciklizések (Jánoshegy)</a:t>
            </a:r>
          </a:p>
          <a:p>
            <a:pPr lvl="1"/>
            <a:r>
              <a:rPr lang="hu-HU" sz="1200" dirty="0" smtClean="0"/>
              <a:t>Négyütemű fekvő csak a rövid heteken</a:t>
            </a:r>
          </a:p>
          <a:p>
            <a:pPr lvl="1"/>
            <a:r>
              <a:rPr lang="hu-HU" sz="1200" dirty="0" smtClean="0"/>
              <a:t>Bajnokok Ligája alatt görgős biciklizés (heti 1, ha volt BL)</a:t>
            </a:r>
          </a:p>
          <a:p>
            <a:pPr lvl="1"/>
            <a:r>
              <a:rPr lang="hu-HU" sz="1200" dirty="0" smtClean="0"/>
              <a:t>Regenerációs edzés: laza futás a kutyával esti séta gyanánt </a:t>
            </a:r>
          </a:p>
        </p:txBody>
      </p:sp>
    </p:spTree>
    <p:extLst>
      <p:ext uri="{BB962C8B-B14F-4D97-AF65-F5344CB8AC3E}">
        <p14:creationId xmlns:p14="http://schemas.microsoft.com/office/powerpoint/2010/main" val="15562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Base</a:t>
            </a:r>
            <a:r>
              <a:rPr lang="hu-HU" dirty="0" smtClean="0"/>
              <a:t> 2 - </a:t>
            </a:r>
            <a:r>
              <a:rPr lang="hu-HU" dirty="0" err="1" smtClean="0"/>
              <a:t>úszásos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Cél:</a:t>
            </a:r>
          </a:p>
          <a:p>
            <a:pPr lvl="1"/>
            <a:r>
              <a:rPr lang="hu-HU" dirty="0" smtClean="0"/>
              <a:t>Tesztelni, hogy le tudom-e </a:t>
            </a:r>
            <a:r>
              <a:rPr lang="hu-HU" dirty="0" err="1" smtClean="0"/>
              <a:t>úszni</a:t>
            </a:r>
            <a:r>
              <a:rPr lang="hu-HU" dirty="0" smtClean="0"/>
              <a:t> a távot</a:t>
            </a:r>
          </a:p>
          <a:p>
            <a:pPr lvl="1"/>
            <a:r>
              <a:rPr lang="hu-HU" dirty="0" err="1" smtClean="0"/>
              <a:t>Magabiztosságot</a:t>
            </a:r>
            <a:r>
              <a:rPr lang="hu-HU" dirty="0" smtClean="0"/>
              <a:t> szerezni, hogy igen: taktikák a monotónia tűrésére</a:t>
            </a:r>
          </a:p>
          <a:p>
            <a:pPr lvl="1"/>
            <a:r>
              <a:rPr lang="hu-HU" dirty="0" smtClean="0"/>
              <a:t>Adatszerzés</a:t>
            </a:r>
          </a:p>
          <a:p>
            <a:pPr lvl="1"/>
            <a:r>
              <a:rPr lang="hu-HU" dirty="0" smtClean="0"/>
              <a:t>A tempó beállítása (nem működött a pulzusmérőm): </a:t>
            </a:r>
          </a:p>
          <a:p>
            <a:pPr lvl="2"/>
            <a:r>
              <a:rPr lang="hu-HU" dirty="0" smtClean="0"/>
              <a:t>utolsó 500 ne legyen szignifikánsan gyengébb (maradjon 9:20-on belül)</a:t>
            </a:r>
          </a:p>
          <a:p>
            <a:pPr lvl="2"/>
            <a:r>
              <a:rPr lang="hu-HU" dirty="0" smtClean="0"/>
              <a:t>Utána a hazafutás pulzusa és ideje ne térjen el jelentősen az odafutás pulzusától és </a:t>
            </a:r>
            <a:r>
              <a:rPr lang="hu-HU" dirty="0" err="1" smtClean="0"/>
              <a:t>idejáétől</a:t>
            </a:r>
            <a:endParaRPr lang="hu-HU" dirty="0" smtClean="0"/>
          </a:p>
          <a:p>
            <a:pPr lvl="1"/>
            <a:r>
              <a:rPr lang="hu-HU" dirty="0" smtClean="0"/>
              <a:t>Aerob állóképesség fejlesztése a láb kímélésével</a:t>
            </a:r>
          </a:p>
          <a:p>
            <a:pPr lvl="1"/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2605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Base</a:t>
            </a:r>
            <a:r>
              <a:rPr lang="hu-HU" dirty="0" smtClean="0"/>
              <a:t> 2- </a:t>
            </a:r>
            <a:r>
              <a:rPr lang="hu-HU" dirty="0" err="1" smtClean="0"/>
              <a:t>úszásos</a:t>
            </a:r>
            <a:r>
              <a:rPr lang="hu-HU" dirty="0" smtClean="0"/>
              <a:t> edzésszerkezet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1600" dirty="0" smtClean="0"/>
              <a:t>Heti 3x 90 perc folyamatos úszással, előtte utána futás a Tüskébe és haza (5,3 km)</a:t>
            </a:r>
          </a:p>
          <a:p>
            <a:r>
              <a:rPr lang="hu-HU" sz="1600" dirty="0" smtClean="0"/>
              <a:t>Egy hosszabb bringa (alapvetően sík, de egy-egy Dobogókő becsúszott)</a:t>
            </a:r>
          </a:p>
          <a:p>
            <a:r>
              <a:rPr lang="hu-HU" sz="1600" dirty="0" smtClean="0"/>
              <a:t>Rövidebb futások</a:t>
            </a:r>
          </a:p>
          <a:p>
            <a:r>
              <a:rPr lang="hu-HU" sz="1600" dirty="0" smtClean="0"/>
              <a:t>Erősítések ugyanúgy, mint a </a:t>
            </a:r>
            <a:r>
              <a:rPr lang="hu-HU" sz="1600" dirty="0" err="1"/>
              <a:t>B</a:t>
            </a:r>
            <a:r>
              <a:rPr lang="hu-HU" sz="1600" dirty="0" err="1" smtClean="0"/>
              <a:t>ase</a:t>
            </a:r>
            <a:r>
              <a:rPr lang="hu-HU" sz="1600" dirty="0" smtClean="0"/>
              <a:t> 1-ben</a:t>
            </a:r>
          </a:p>
          <a:p>
            <a:r>
              <a:rPr lang="hu-HU" sz="1600" dirty="0" smtClean="0"/>
              <a:t>Négyütemű fekvő csak a rövid heteken</a:t>
            </a:r>
          </a:p>
          <a:p>
            <a:r>
              <a:rPr lang="hu-HU" sz="1600" dirty="0" smtClean="0"/>
              <a:t>Regenerációs hét komolyan vétele</a:t>
            </a:r>
          </a:p>
          <a:p>
            <a:endParaRPr lang="hu-HU" sz="1600" dirty="0"/>
          </a:p>
          <a:p>
            <a:r>
              <a:rPr lang="hu-HU" sz="1600" dirty="0" smtClean="0"/>
              <a:t>Adatgyűjtés fejlődése:</a:t>
            </a:r>
          </a:p>
          <a:p>
            <a:pPr lvl="1"/>
            <a:r>
              <a:rPr lang="hu-HU" sz="1400" dirty="0" smtClean="0"/>
              <a:t>4100 egy </a:t>
            </a:r>
            <a:r>
              <a:rPr lang="hu-HU" sz="1400" dirty="0" err="1" smtClean="0"/>
              <a:t>hasraütés</a:t>
            </a:r>
            <a:r>
              <a:rPr lang="hu-HU" sz="1400" dirty="0" smtClean="0"/>
              <a:t>, hogy korrigáljam a fordulásokat, meg a nyílt vizet</a:t>
            </a:r>
          </a:p>
          <a:p>
            <a:pPr lvl="1"/>
            <a:r>
              <a:rPr lang="hu-HU" sz="1400" dirty="0" smtClean="0"/>
              <a:t>Utána elkezdtem a 4500 és az 5000-es eredményeket is felírni</a:t>
            </a:r>
          </a:p>
          <a:p>
            <a:pPr lvl="1"/>
            <a:r>
              <a:rPr lang="hu-HU" sz="1400" dirty="0" smtClean="0"/>
              <a:t>Utolsó 5-6 edzésen 3000-től minden 500 </a:t>
            </a:r>
            <a:r>
              <a:rPr lang="hu-HU" sz="1400" dirty="0" err="1" smtClean="0"/>
              <a:t>részidejét</a:t>
            </a:r>
            <a:r>
              <a:rPr lang="hu-HU" sz="1400" dirty="0" smtClean="0"/>
              <a:t> feljegyeztem, hogy jobban </a:t>
            </a:r>
            <a:r>
              <a:rPr lang="hu-HU" sz="1400" dirty="0" err="1" smtClean="0"/>
              <a:t>látsszon</a:t>
            </a:r>
            <a:r>
              <a:rPr lang="hu-HU" sz="1400" dirty="0" smtClean="0"/>
              <a:t> a tempó lassulása.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7767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21030"/>
            <a:ext cx="8596668" cy="1320800"/>
          </a:xfrm>
        </p:spPr>
        <p:txBody>
          <a:bodyPr/>
          <a:lstStyle/>
          <a:p>
            <a:pPr algn="ctr"/>
            <a:r>
              <a:rPr lang="hu-HU" dirty="0" smtClean="0"/>
              <a:t>Adatok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825850"/>
              </p:ext>
            </p:extLst>
          </p:nvPr>
        </p:nvGraphicFramePr>
        <p:xfrm>
          <a:off x="4943475" y="1828800"/>
          <a:ext cx="4330700" cy="421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781603"/>
              </p:ext>
            </p:extLst>
          </p:nvPr>
        </p:nvGraphicFramePr>
        <p:xfrm>
          <a:off x="598488" y="1754188"/>
          <a:ext cx="3757681" cy="4017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8793">
                  <a:extLst>
                    <a:ext uri="{9D8B030D-6E8A-4147-A177-3AD203B41FA5}">
                      <a16:colId xmlns:a16="http://schemas.microsoft.com/office/drawing/2014/main" val="2313401807"/>
                    </a:ext>
                  </a:extLst>
                </a:gridCol>
                <a:gridCol w="708784">
                  <a:extLst>
                    <a:ext uri="{9D8B030D-6E8A-4147-A177-3AD203B41FA5}">
                      <a16:colId xmlns:a16="http://schemas.microsoft.com/office/drawing/2014/main" val="2547132340"/>
                    </a:ext>
                  </a:extLst>
                </a:gridCol>
                <a:gridCol w="540026">
                  <a:extLst>
                    <a:ext uri="{9D8B030D-6E8A-4147-A177-3AD203B41FA5}">
                      <a16:colId xmlns:a16="http://schemas.microsoft.com/office/drawing/2014/main" val="3737018894"/>
                    </a:ext>
                  </a:extLst>
                </a:gridCol>
                <a:gridCol w="540026">
                  <a:extLst>
                    <a:ext uri="{9D8B030D-6E8A-4147-A177-3AD203B41FA5}">
                      <a16:colId xmlns:a16="http://schemas.microsoft.com/office/drawing/2014/main" val="3276469742"/>
                    </a:ext>
                  </a:extLst>
                </a:gridCol>
                <a:gridCol w="540026">
                  <a:extLst>
                    <a:ext uri="{9D8B030D-6E8A-4147-A177-3AD203B41FA5}">
                      <a16:colId xmlns:a16="http://schemas.microsoft.com/office/drawing/2014/main" val="517529922"/>
                    </a:ext>
                  </a:extLst>
                </a:gridCol>
                <a:gridCol w="540026">
                  <a:extLst>
                    <a:ext uri="{9D8B030D-6E8A-4147-A177-3AD203B41FA5}">
                      <a16:colId xmlns:a16="http://schemas.microsoft.com/office/drawing/2014/main" val="1204360901"/>
                    </a:ext>
                  </a:extLst>
                </a:gridCol>
              </a:tblGrid>
              <a:tr h="168758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Edzés időpontja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3800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4100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4500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5000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teljes táv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8213433"/>
                  </a:ext>
                </a:extLst>
              </a:tr>
              <a:tr h="16875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2021.04.01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*1:25:25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5100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28419908"/>
                  </a:ext>
                </a:extLst>
              </a:tr>
              <a:tr h="16875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2021.04.03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1:14:17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1:20:50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6100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7201094"/>
                  </a:ext>
                </a:extLst>
              </a:tr>
              <a:tr h="16875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2021.04.06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1:13:30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1:19:14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6100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01242995"/>
                  </a:ext>
                </a:extLst>
              </a:tr>
              <a:tr h="16875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2021.04.08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1:12:18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1:18:12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4600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93745838"/>
                  </a:ext>
                </a:extLst>
              </a:tr>
              <a:tr h="16875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2021.04.12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1:11:10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1:17:04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4600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8318472"/>
                  </a:ext>
                </a:extLst>
              </a:tr>
              <a:tr h="16875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2021.04.15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1:12:01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1:18:02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4600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2945903"/>
                  </a:ext>
                </a:extLst>
              </a:tr>
              <a:tr h="16875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2021.04.16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1:10:47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1:16:24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4800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80188563"/>
                  </a:ext>
                </a:extLst>
              </a:tr>
              <a:tr h="16875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2021.04.19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1:10:46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1:16:24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1:24:30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 dirty="0">
                          <a:effectLst/>
                        </a:rPr>
                        <a:t>4800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89811895"/>
                  </a:ext>
                </a:extLst>
              </a:tr>
              <a:tr h="16875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2021.04.22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1:09:53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1:15:33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1:23:38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4700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1113670"/>
                  </a:ext>
                </a:extLst>
              </a:tr>
              <a:tr h="16875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2021.04.23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1:07:30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1:12:49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1:20:41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5000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4065515"/>
                  </a:ext>
                </a:extLst>
              </a:tr>
              <a:tr h="16875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2021.05.03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1:08:43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1:14:11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1:21:23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1:30:55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5000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6783185"/>
                  </a:ext>
                </a:extLst>
              </a:tr>
              <a:tr h="16875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2021.05.07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1:07:08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1:12:29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1:19:54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1:28:57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5000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23575619"/>
                  </a:ext>
                </a:extLst>
              </a:tr>
              <a:tr h="16875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2021.05.10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1:07:40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1:13:02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1:20:13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1:29:05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5000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46767642"/>
                  </a:ext>
                </a:extLst>
              </a:tr>
              <a:tr h="16875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2021.05.13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1:05:58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1:11:14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1:18:12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1:26:52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5100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44460144"/>
                  </a:ext>
                </a:extLst>
              </a:tr>
              <a:tr h="16875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2021.05.17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1:06:17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1:11:32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1:18:32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1:27:23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5100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47369538"/>
                  </a:ext>
                </a:extLst>
              </a:tr>
              <a:tr h="16875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2021.05.18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1:07:32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1:12:46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1:20:03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1:29:10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5100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283133"/>
                  </a:ext>
                </a:extLst>
              </a:tr>
              <a:tr h="16875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2021.05.27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1:08:32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1:14:02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1:30:31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5000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40770494"/>
                  </a:ext>
                </a:extLst>
              </a:tr>
              <a:tr h="16875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2021.05.28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1:06:10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1:11:23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1:18:29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1:27:24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5100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22724673"/>
                  </a:ext>
                </a:extLst>
              </a:tr>
              <a:tr h="16875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2021.05.31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1:05:19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1:10:36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1:17:34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1:26:24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5100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58371759"/>
                  </a:ext>
                </a:extLst>
              </a:tr>
              <a:tr h="16875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2021.06.02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1:04:10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1:09:12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4100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47702057"/>
                  </a:ext>
                </a:extLst>
              </a:tr>
              <a:tr h="16875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2021.06.20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1:09:06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3800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9486739"/>
                  </a:ext>
                </a:extLst>
              </a:tr>
              <a:tr h="168758"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2021.06.23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1:06:47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1:12:15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1:19:34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1:28:45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 dirty="0">
                          <a:effectLst/>
                        </a:rPr>
                        <a:t>5000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1536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3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Base</a:t>
            </a:r>
            <a:r>
              <a:rPr lang="hu-HU" dirty="0" smtClean="0"/>
              <a:t> 3 - </a:t>
            </a:r>
            <a:r>
              <a:rPr lang="hu-HU" dirty="0" err="1" smtClean="0"/>
              <a:t>bringázós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4360" y="1918970"/>
            <a:ext cx="8679642" cy="4481829"/>
          </a:xfrm>
        </p:spPr>
        <p:txBody>
          <a:bodyPr/>
          <a:lstStyle/>
          <a:p>
            <a:r>
              <a:rPr lang="hu-HU" dirty="0" smtClean="0"/>
              <a:t>Célok:</a:t>
            </a:r>
          </a:p>
          <a:p>
            <a:pPr lvl="1"/>
            <a:r>
              <a:rPr lang="hu-HU" dirty="0" smtClean="0"/>
              <a:t>Alapállóképesség sziklaszilárddá tétele</a:t>
            </a:r>
          </a:p>
          <a:p>
            <a:pPr lvl="1"/>
            <a:r>
              <a:rPr lang="hu-HU" dirty="0" smtClean="0"/>
              <a:t>Technika csiszolása:</a:t>
            </a:r>
          </a:p>
          <a:p>
            <a:pPr lvl="2"/>
            <a:r>
              <a:rPr lang="hu-HU" dirty="0" smtClean="0"/>
              <a:t>Vízszintes hajtás</a:t>
            </a:r>
          </a:p>
          <a:p>
            <a:pPr lvl="2"/>
            <a:r>
              <a:rPr lang="hu-HU" dirty="0" smtClean="0"/>
              <a:t>Kadencia növelése, pörgetés </a:t>
            </a:r>
          </a:p>
          <a:p>
            <a:pPr lvl="2"/>
            <a:r>
              <a:rPr lang="hu-HU" dirty="0" smtClean="0"/>
              <a:t>Könyöklő használata</a:t>
            </a:r>
          </a:p>
          <a:p>
            <a:pPr lvl="1"/>
            <a:r>
              <a:rPr lang="hu-HU" dirty="0" smtClean="0"/>
              <a:t>Versenyszimuláció: frissítés és folyadékfogyasztás tesztelése, időjárási körülményekhez illesztése</a:t>
            </a:r>
          </a:p>
          <a:p>
            <a:pPr lvl="1"/>
            <a:r>
              <a:rPr lang="hu-HU" dirty="0" smtClean="0"/>
              <a:t>Önbizalom növelése: ha sokszor tudom, biztosan tudom</a:t>
            </a:r>
          </a:p>
          <a:p>
            <a:pPr lvl="1"/>
            <a:r>
              <a:rPr lang="hu-HU" dirty="0" err="1" smtClean="0"/>
              <a:t>Transition</a:t>
            </a:r>
            <a:r>
              <a:rPr lang="hu-HU" dirty="0" smtClean="0"/>
              <a:t> </a:t>
            </a:r>
            <a:r>
              <a:rPr lang="hu-HU" dirty="0" err="1" smtClean="0"/>
              <a:t>run</a:t>
            </a:r>
            <a:r>
              <a:rPr lang="hu-HU" dirty="0" smtClean="0"/>
              <a:t> gyakorlása</a:t>
            </a:r>
          </a:p>
        </p:txBody>
      </p:sp>
    </p:spTree>
    <p:extLst>
      <p:ext uri="{BB962C8B-B14F-4D97-AF65-F5344CB8AC3E}">
        <p14:creationId xmlns:p14="http://schemas.microsoft.com/office/powerpoint/2010/main" val="41935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Base</a:t>
            </a:r>
            <a:r>
              <a:rPr lang="hu-HU" dirty="0" smtClean="0"/>
              <a:t> 3 – </a:t>
            </a:r>
            <a:r>
              <a:rPr lang="hu-HU" dirty="0" err="1" smtClean="0"/>
              <a:t>bringázós</a:t>
            </a:r>
            <a:r>
              <a:rPr lang="hu-HU" dirty="0" smtClean="0"/>
              <a:t> edzésszerkezet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Minimum 1, hosszú heteken 2 hosszú bringa </a:t>
            </a:r>
            <a:r>
              <a:rPr lang="hu-HU" dirty="0" err="1"/>
              <a:t>transition</a:t>
            </a:r>
            <a:r>
              <a:rPr lang="hu-HU" dirty="0"/>
              <a:t> </a:t>
            </a:r>
            <a:r>
              <a:rPr lang="hu-HU" dirty="0" err="1"/>
              <a:t>runnal</a:t>
            </a:r>
            <a:r>
              <a:rPr lang="hu-HU" dirty="0"/>
              <a:t>, túlnyomórészt </a:t>
            </a:r>
            <a:r>
              <a:rPr lang="hu-HU" dirty="0" smtClean="0"/>
              <a:t>síkon. </a:t>
            </a:r>
          </a:p>
          <a:p>
            <a:pPr lvl="1"/>
            <a:r>
              <a:rPr lang="hu-HU" dirty="0"/>
              <a:t>Hosszú = min 6 óra, vagy a teljes táv</a:t>
            </a:r>
          </a:p>
          <a:p>
            <a:pPr lvl="1"/>
            <a:r>
              <a:rPr lang="hu-HU" dirty="0" err="1"/>
              <a:t>Transition</a:t>
            </a:r>
            <a:r>
              <a:rPr lang="hu-HU" dirty="0"/>
              <a:t> </a:t>
            </a:r>
            <a:r>
              <a:rPr lang="hu-HU" dirty="0" err="1"/>
              <a:t>run</a:t>
            </a:r>
            <a:r>
              <a:rPr lang="hu-HU" dirty="0"/>
              <a:t> = otthonról egy Margitsziget, majd haza (8,5 km)</a:t>
            </a:r>
          </a:p>
          <a:p>
            <a:pPr lvl="1"/>
            <a:r>
              <a:rPr lang="hu-HU" dirty="0"/>
              <a:t>Ha csak heti egy hosszú bringa, akkor kísérleteztem a hosszabb futássokkal is </a:t>
            </a:r>
            <a:r>
              <a:rPr lang="hu-HU" dirty="0" smtClean="0"/>
              <a:t>utána</a:t>
            </a:r>
          </a:p>
          <a:p>
            <a:r>
              <a:rPr lang="hu-HU" dirty="0" smtClean="0"/>
              <a:t>Heti két úszás úgy, mint a </a:t>
            </a:r>
            <a:r>
              <a:rPr lang="hu-HU" dirty="0" err="1" smtClean="0"/>
              <a:t>base</a:t>
            </a:r>
            <a:r>
              <a:rPr lang="hu-HU" dirty="0" smtClean="0"/>
              <a:t> 2-ben</a:t>
            </a:r>
          </a:p>
          <a:p>
            <a:r>
              <a:rPr lang="hu-HU" dirty="0" smtClean="0"/>
              <a:t>Rövid futások </a:t>
            </a:r>
          </a:p>
          <a:p>
            <a:pPr lvl="1"/>
            <a:r>
              <a:rPr lang="hu-HU" dirty="0" smtClean="0"/>
              <a:t>Biciklizés kereszthatása</a:t>
            </a:r>
          </a:p>
          <a:p>
            <a:pPr lvl="1"/>
            <a:r>
              <a:rPr lang="hu-HU" dirty="0" smtClean="0"/>
              <a:t>Bíztam benne, hogy már van elég futás a lábamban</a:t>
            </a:r>
          </a:p>
          <a:p>
            <a:pPr lvl="1"/>
            <a:r>
              <a:rPr lang="hu-HU" dirty="0" smtClean="0"/>
              <a:t>Egy felmérő maratont még terveztem a verseny </a:t>
            </a:r>
            <a:r>
              <a:rPr lang="hu-HU" dirty="0" err="1" smtClean="0"/>
              <a:t>előttre</a:t>
            </a:r>
            <a:endParaRPr lang="hu-HU" dirty="0" smtClean="0"/>
          </a:p>
          <a:p>
            <a:r>
              <a:rPr lang="hu-HU" dirty="0" smtClean="0"/>
              <a:t>Erősítések ugyanúgy, mint a </a:t>
            </a:r>
            <a:r>
              <a:rPr lang="hu-HU" dirty="0" err="1" smtClean="0"/>
              <a:t>base</a:t>
            </a:r>
            <a:r>
              <a:rPr lang="hu-HU" dirty="0" smtClean="0"/>
              <a:t> 2-ben</a:t>
            </a:r>
          </a:p>
          <a:p>
            <a:r>
              <a:rPr lang="hu-HU" dirty="0" smtClean="0"/>
              <a:t>A rövid heteken egy négyütemű </a:t>
            </a:r>
            <a:r>
              <a:rPr lang="hu-HU" dirty="0" err="1" smtClean="0"/>
              <a:t>fekvős</a:t>
            </a:r>
            <a:r>
              <a:rPr lang="hu-HU" dirty="0" smtClean="0"/>
              <a:t> sorozat </a:t>
            </a:r>
            <a:r>
              <a:rPr lang="hu-HU" dirty="0" err="1" smtClean="0"/>
              <a:t>szintentartásként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958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Adatok:</a:t>
            </a:r>
            <a:br>
              <a:rPr lang="hu-HU" dirty="0" smtClean="0"/>
            </a:b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372462"/>
              </p:ext>
            </p:extLst>
          </p:nvPr>
        </p:nvGraphicFramePr>
        <p:xfrm>
          <a:off x="316991" y="2164081"/>
          <a:ext cx="3816097" cy="36758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1893">
                  <a:extLst>
                    <a:ext uri="{9D8B030D-6E8A-4147-A177-3AD203B41FA5}">
                      <a16:colId xmlns:a16="http://schemas.microsoft.com/office/drawing/2014/main" val="3673720323"/>
                    </a:ext>
                  </a:extLst>
                </a:gridCol>
                <a:gridCol w="1153959">
                  <a:extLst>
                    <a:ext uri="{9D8B030D-6E8A-4147-A177-3AD203B41FA5}">
                      <a16:colId xmlns:a16="http://schemas.microsoft.com/office/drawing/2014/main" val="1805034810"/>
                    </a:ext>
                  </a:extLst>
                </a:gridCol>
                <a:gridCol w="920245">
                  <a:extLst>
                    <a:ext uri="{9D8B030D-6E8A-4147-A177-3AD203B41FA5}">
                      <a16:colId xmlns:a16="http://schemas.microsoft.com/office/drawing/2014/main" val="2738649719"/>
                    </a:ext>
                  </a:extLst>
                </a:gridCol>
              </a:tblGrid>
              <a:tr h="738535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Margitszigeti hosszú bringák: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IM résztáv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 dirty="0">
                          <a:effectLst/>
                        </a:rPr>
                        <a:t>átlag pulzus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4727534"/>
                  </a:ext>
                </a:extLst>
              </a:tr>
              <a:tr h="419622"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2021.05.11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6:08:53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139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89870781"/>
                  </a:ext>
                </a:extLst>
              </a:tr>
              <a:tr h="419622"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2021.05.29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5:43:42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148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39015947"/>
                  </a:ext>
                </a:extLst>
              </a:tr>
              <a:tr h="419622"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2021.06.02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5:47:41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146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23230503"/>
                  </a:ext>
                </a:extLst>
              </a:tr>
              <a:tr h="419622"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2021.06.18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5:38:41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152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53395495"/>
                  </a:ext>
                </a:extLst>
              </a:tr>
              <a:tr h="419622"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2021.06.22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5:42:34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149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6609373"/>
                  </a:ext>
                </a:extLst>
              </a:tr>
              <a:tr h="419622"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2021.07.01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5:52:17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147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1626219"/>
                  </a:ext>
                </a:extLst>
              </a:tr>
              <a:tr h="419622"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2021.07.12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5:47:34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146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2153923"/>
                  </a:ext>
                </a:extLst>
              </a:tr>
            </a:tbl>
          </a:graphicData>
        </a:graphic>
      </p:graphicFrame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255496"/>
              </p:ext>
            </p:extLst>
          </p:nvPr>
        </p:nvGraphicFramePr>
        <p:xfrm>
          <a:off x="4133089" y="2160589"/>
          <a:ext cx="5140913" cy="367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400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Erősítések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45770" y="2045971"/>
            <a:ext cx="4415598" cy="3995391"/>
          </a:xfrm>
        </p:spPr>
        <p:txBody>
          <a:bodyPr/>
          <a:lstStyle/>
          <a:p>
            <a:r>
              <a:rPr lang="hu-HU" dirty="0"/>
              <a:t>Mindig ugyanaz a gyakorlatsor </a:t>
            </a:r>
          </a:p>
          <a:p>
            <a:r>
              <a:rPr lang="hu-HU" dirty="0"/>
              <a:t>Cél a vázizomzat megerősítése, stabilizálása</a:t>
            </a:r>
          </a:p>
          <a:p>
            <a:r>
              <a:rPr lang="hu-HU" dirty="0"/>
              <a:t>Minden gyakorlat 4x, 40mp munka/20 mp pihenés</a:t>
            </a:r>
          </a:p>
          <a:p>
            <a:r>
              <a:rPr lang="hu-HU" dirty="0"/>
              <a:t>Pihenőidő variálása a keringési terhelés módosításához</a:t>
            </a:r>
          </a:p>
          <a:p>
            <a:r>
              <a:rPr lang="hu-HU" dirty="0"/>
              <a:t>az egylábas guggolásokat kivettem, amikor fáradt volt a lábam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088384" y="2045971"/>
            <a:ext cx="4661406" cy="3995392"/>
          </a:xfrm>
        </p:spPr>
        <p:txBody>
          <a:bodyPr>
            <a:normAutofit/>
          </a:bodyPr>
          <a:lstStyle/>
          <a:p>
            <a:r>
              <a:rPr lang="hu-HU" dirty="0" err="1" smtClean="0"/>
              <a:t>Fektvőtámasz</a:t>
            </a:r>
            <a:endParaRPr lang="hu-HU" dirty="0" smtClean="0"/>
          </a:p>
          <a:p>
            <a:r>
              <a:rPr lang="hu-HU" dirty="0" smtClean="0"/>
              <a:t>Térd- és törzsfelhúzás (hasizom)</a:t>
            </a:r>
          </a:p>
          <a:p>
            <a:r>
              <a:rPr lang="hu-HU" dirty="0" smtClean="0"/>
              <a:t>Egylábas guggolásból felugrás, guggolás (2 bal, 2 jobb)</a:t>
            </a:r>
          </a:p>
          <a:p>
            <a:r>
              <a:rPr lang="hu-HU" dirty="0" err="1" smtClean="0"/>
              <a:t>Oldalplankben</a:t>
            </a:r>
            <a:r>
              <a:rPr lang="hu-HU" dirty="0" smtClean="0"/>
              <a:t> lábemelés (2 bal, 2 jobb)</a:t>
            </a:r>
          </a:p>
          <a:p>
            <a:r>
              <a:rPr lang="hu-HU" dirty="0" err="1" smtClean="0"/>
              <a:t>Bridge-ben</a:t>
            </a:r>
            <a:r>
              <a:rPr lang="hu-HU" dirty="0" smtClean="0"/>
              <a:t> lábemelés (mélyhátizom)</a:t>
            </a:r>
          </a:p>
          <a:p>
            <a:r>
              <a:rPr lang="hu-HU" dirty="0" smtClean="0"/>
              <a:t>Térdfelhúzás lábcserével (hasizom)</a:t>
            </a:r>
          </a:p>
          <a:p>
            <a:r>
              <a:rPr lang="hu-HU" dirty="0" smtClean="0"/>
              <a:t>Fekvőtámaszból oldalra kifordulás</a:t>
            </a:r>
          </a:p>
          <a:p>
            <a:r>
              <a:rPr lang="hu-HU" dirty="0" smtClean="0"/>
              <a:t>Hason fekve törzsemelés</a:t>
            </a:r>
          </a:p>
          <a:p>
            <a:r>
              <a:rPr lang="hu-HU" dirty="0" err="1" smtClean="0"/>
              <a:t>Plank</a:t>
            </a:r>
            <a:r>
              <a:rPr lang="hu-HU" dirty="0" smtClean="0"/>
              <a:t> (egyben)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05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két maraton teszt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99873" y="1876852"/>
            <a:ext cx="4185623" cy="576262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405375" y="6076003"/>
            <a:ext cx="4185618" cy="576262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0" name="Tartalom helye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879664"/>
              </p:ext>
            </p:extLst>
          </p:nvPr>
        </p:nvGraphicFramePr>
        <p:xfrm>
          <a:off x="432202" y="2319896"/>
          <a:ext cx="4720000" cy="404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rtalom helye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11554274"/>
              </p:ext>
            </p:extLst>
          </p:nvPr>
        </p:nvGraphicFramePr>
        <p:xfrm>
          <a:off x="5249863" y="2319896"/>
          <a:ext cx="4496642" cy="404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42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szeretnék?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napot, amikor én vagyok a bajnok</a:t>
            </a:r>
            <a:endParaRPr lang="hu-HU" dirty="0"/>
          </a:p>
          <a:p>
            <a:r>
              <a:rPr lang="hu-HU" dirty="0" smtClean="0"/>
              <a:t>Egy felkészülést, ami olyan, mint egy karakterjáték, ahol minden fejlesztést én találok ki</a:t>
            </a:r>
          </a:p>
          <a:p>
            <a:r>
              <a:rPr lang="hu-HU" dirty="0" smtClean="0"/>
              <a:t>Kitolni az énhatáraimat, megnézni, hogy mit bírok</a:t>
            </a:r>
          </a:p>
          <a:p>
            <a:r>
              <a:rPr lang="hu-HU" dirty="0" smtClean="0"/>
              <a:t>Sportpszichológiai sajátélményt: belekóstolni, hogy mivel jár a „kvázi élsport”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46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fekete hét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783081"/>
            <a:ext cx="8596668" cy="425828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u-HU" dirty="0" smtClean="0"/>
              <a:t>két </a:t>
            </a:r>
            <a:r>
              <a:rPr lang="hu-HU" dirty="0"/>
              <a:t>pihenősebb hetet terveztem, de:</a:t>
            </a:r>
          </a:p>
          <a:p>
            <a:pPr lvl="1"/>
            <a:r>
              <a:rPr lang="hu-HU" dirty="0"/>
              <a:t>féltem lazsálni</a:t>
            </a:r>
          </a:p>
          <a:p>
            <a:pPr lvl="1"/>
            <a:r>
              <a:rPr lang="hu-HU" dirty="0" smtClean="0"/>
              <a:t>Meghalt a magzatunk: családi gyász, </a:t>
            </a:r>
            <a:r>
              <a:rPr lang="hu-HU" dirty="0"/>
              <a:t>düh, harag </a:t>
            </a:r>
          </a:p>
          <a:p>
            <a:pPr lvl="1"/>
            <a:r>
              <a:rPr lang="hu-HU" dirty="0"/>
              <a:t>már az első végén kipihentnek éreztem magamat, úgyhogy</a:t>
            </a:r>
          </a:p>
          <a:p>
            <a:pPr lvl="0"/>
            <a:r>
              <a:rPr lang="hu-HU" dirty="0"/>
              <a:t>a koncepció az volt, hogy sok VO2maxos munkát csinálok , és aztán ebből kezdem az erőállóképeségi </a:t>
            </a:r>
            <a:r>
              <a:rPr lang="hu-HU" dirty="0" err="1"/>
              <a:t>bringázásokat</a:t>
            </a:r>
            <a:endParaRPr lang="hu-HU" dirty="0"/>
          </a:p>
          <a:p>
            <a:pPr lvl="0"/>
            <a:r>
              <a:rPr lang="hu-HU" dirty="0"/>
              <a:t>élettani háttere: VO2maxon végzett munka jelentősen emeli az új kapilláris hálózat kialakulását, illetve </a:t>
            </a:r>
            <a:r>
              <a:rPr lang="hu-HU" dirty="0" smtClean="0"/>
              <a:t>a szervezet oxigénkihasználását (artériás-vénás oxigén szint különbségét)</a:t>
            </a:r>
            <a:endParaRPr lang="hu-HU" dirty="0"/>
          </a:p>
          <a:p>
            <a:pPr lvl="0"/>
            <a:r>
              <a:rPr lang="hu-HU" dirty="0"/>
              <a:t>és ez igaz, mégis marhaság volt ez a hét, mert pszichésen és fizikailag is nagyon </a:t>
            </a:r>
            <a:r>
              <a:rPr lang="hu-HU" dirty="0" smtClean="0"/>
              <a:t>elfárasztott</a:t>
            </a:r>
          </a:p>
          <a:p>
            <a:pPr lvl="1"/>
            <a:r>
              <a:rPr lang="hu-HU" dirty="0" smtClean="0"/>
              <a:t>11 nap alatt 7x négyütemű </a:t>
            </a:r>
            <a:r>
              <a:rPr lang="hu-HU" dirty="0" err="1" smtClean="0"/>
              <a:t>fektvőtámasz</a:t>
            </a:r>
            <a:r>
              <a:rPr lang="hu-HU" dirty="0"/>
              <a:t> </a:t>
            </a:r>
            <a:r>
              <a:rPr lang="hu-HU" dirty="0" smtClean="0"/>
              <a:t>– anaerob küszöb fölötti munka</a:t>
            </a:r>
          </a:p>
          <a:p>
            <a:pPr lvl="1"/>
            <a:r>
              <a:rPr lang="hu-HU" dirty="0" smtClean="0"/>
              <a:t>2x dupla János-hegy a Diós árok felől, és egy sík erőállóképességi bringa</a:t>
            </a:r>
          </a:p>
          <a:p>
            <a:pPr lvl="1"/>
            <a:r>
              <a:rPr lang="hu-HU" dirty="0" smtClean="0"/>
              <a:t>Plusz a hosszú bringa is magasabb pulzuson ment</a:t>
            </a:r>
          </a:p>
          <a:p>
            <a:pPr marL="457200" lvl="1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33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Build</a:t>
            </a:r>
            <a:r>
              <a:rPr lang="hu-HU" dirty="0" smtClean="0"/>
              <a:t> – bicikli domináns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1490" y="1737360"/>
            <a:ext cx="8782512" cy="4869179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5 hét (ebből egy regeneráció, nagyon komolyan véve)</a:t>
            </a:r>
          </a:p>
          <a:p>
            <a:r>
              <a:rPr lang="hu-HU" dirty="0" smtClean="0"/>
              <a:t>Pszichés telítődés:</a:t>
            </a:r>
          </a:p>
          <a:p>
            <a:pPr lvl="1"/>
            <a:r>
              <a:rPr lang="hu-HU" dirty="0" smtClean="0"/>
              <a:t>Abbahagytam az úszást (biciklis sérülés sebgyógyulása miatt, de a sebgyógyulást késleltettem</a:t>
            </a:r>
          </a:p>
          <a:p>
            <a:pPr lvl="1"/>
            <a:r>
              <a:rPr lang="hu-HU" dirty="0" smtClean="0"/>
              <a:t>Abbahagytam a négyütemű fekvőket, és többet nem is kerültek elő</a:t>
            </a:r>
            <a:endParaRPr lang="hu-HU" dirty="0"/>
          </a:p>
          <a:p>
            <a:r>
              <a:rPr lang="hu-HU" dirty="0" smtClean="0"/>
              <a:t>Erőállóképességi edzések bringán</a:t>
            </a:r>
          </a:p>
          <a:p>
            <a:pPr lvl="1"/>
            <a:r>
              <a:rPr lang="hu-HU" dirty="0" smtClean="0"/>
              <a:t>Hegyen két standard helyszín: Jánoshegy, Dobogókő – mindkettő fokozatosan emelkedő pulzussal, Dobogókőn 185-ig, a Jánoshegyi kilátónál 190-ig elengedve</a:t>
            </a:r>
          </a:p>
          <a:p>
            <a:pPr lvl="1"/>
            <a:r>
              <a:rPr lang="hu-HU" dirty="0" smtClean="0"/>
              <a:t>Síkon: Margitszigeten mérésekkel, versenytempó, és egy gyorsabb tempó váltogatása (160-175 pulzus)</a:t>
            </a:r>
          </a:p>
          <a:p>
            <a:r>
              <a:rPr lang="hu-HU" dirty="0" smtClean="0"/>
              <a:t>Hosszú bringák hegyen és síkon is utána </a:t>
            </a:r>
            <a:r>
              <a:rPr lang="hu-HU" dirty="0" err="1" smtClean="0"/>
              <a:t>transition</a:t>
            </a:r>
            <a:r>
              <a:rPr lang="hu-HU" dirty="0" smtClean="0"/>
              <a:t> </a:t>
            </a:r>
            <a:r>
              <a:rPr lang="hu-HU" dirty="0" err="1" smtClean="0"/>
              <a:t>runokkal</a:t>
            </a:r>
            <a:endParaRPr lang="hu-HU" dirty="0" smtClean="0"/>
          </a:p>
          <a:p>
            <a:pPr lvl="1"/>
            <a:r>
              <a:rPr lang="hu-HU" dirty="0" smtClean="0"/>
              <a:t>40 Margitszigetkör, utána egy Jánoshegy </a:t>
            </a:r>
            <a:r>
              <a:rPr lang="hu-HU" dirty="0" err="1" smtClean="0"/>
              <a:t>climb</a:t>
            </a:r>
            <a:r>
              <a:rPr lang="hu-HU" dirty="0" smtClean="0"/>
              <a:t>, majd </a:t>
            </a:r>
            <a:r>
              <a:rPr lang="hu-HU" dirty="0" err="1" smtClean="0"/>
              <a:t>transition</a:t>
            </a:r>
            <a:r>
              <a:rPr lang="hu-HU" dirty="0" smtClean="0"/>
              <a:t> </a:t>
            </a:r>
            <a:r>
              <a:rPr lang="hu-HU" dirty="0" err="1" smtClean="0"/>
              <a:t>run</a:t>
            </a:r>
            <a:endParaRPr lang="hu-HU" dirty="0" smtClean="0"/>
          </a:p>
          <a:p>
            <a:pPr lvl="1"/>
            <a:r>
              <a:rPr lang="hu-HU" dirty="0" smtClean="0"/>
              <a:t>Dobogókő 3x, Jánoshegy 1x, majd </a:t>
            </a:r>
            <a:r>
              <a:rPr lang="hu-HU" dirty="0" err="1" smtClean="0"/>
              <a:t>transition</a:t>
            </a:r>
            <a:r>
              <a:rPr lang="hu-HU" dirty="0" smtClean="0"/>
              <a:t> </a:t>
            </a:r>
            <a:r>
              <a:rPr lang="hu-HU" dirty="0" err="1" smtClean="0"/>
              <a:t>run</a:t>
            </a:r>
            <a:endParaRPr lang="hu-HU" dirty="0" smtClean="0"/>
          </a:p>
          <a:p>
            <a:r>
              <a:rPr lang="hu-HU" dirty="0" smtClean="0"/>
              <a:t>Egyetlen hosszú </a:t>
            </a:r>
            <a:r>
              <a:rPr lang="hu-HU" dirty="0" err="1" smtClean="0"/>
              <a:t>transition</a:t>
            </a:r>
            <a:r>
              <a:rPr lang="hu-HU" dirty="0" smtClean="0"/>
              <a:t> futás (81 km bringa után 35 km) </a:t>
            </a:r>
          </a:p>
          <a:p>
            <a:pPr lvl="1"/>
            <a:r>
              <a:rPr lang="hu-HU" dirty="0" smtClean="0"/>
              <a:t>A verseny tempójához és pulzuszónájához gyűjtöttem adatot</a:t>
            </a:r>
          </a:p>
          <a:p>
            <a:r>
              <a:rPr lang="hu-HU" dirty="0" smtClean="0"/>
              <a:t>Hőakklimatizáció</a:t>
            </a: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5912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Peak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6448" y="2160589"/>
            <a:ext cx="8737554" cy="4435283"/>
          </a:xfrm>
        </p:spPr>
        <p:txBody>
          <a:bodyPr/>
          <a:lstStyle/>
          <a:p>
            <a:r>
              <a:rPr lang="hu-HU" dirty="0" smtClean="0"/>
              <a:t>Cél a formába hozás</a:t>
            </a:r>
          </a:p>
          <a:p>
            <a:r>
              <a:rPr lang="hu-HU" dirty="0" smtClean="0"/>
              <a:t>Eszköz az edzésmennyiség fokozatos csökkentése és az intenzitás növelése</a:t>
            </a:r>
          </a:p>
          <a:p>
            <a:r>
              <a:rPr lang="hu-HU" dirty="0" smtClean="0"/>
              <a:t>4 </a:t>
            </a:r>
            <a:r>
              <a:rPr lang="hu-HU" dirty="0" err="1" smtClean="0"/>
              <a:t>breakthrough</a:t>
            </a:r>
            <a:r>
              <a:rPr lang="hu-HU" dirty="0" smtClean="0"/>
              <a:t> edzés, és azok kipihenése (ez nem történt meg sajnos)</a:t>
            </a:r>
          </a:p>
          <a:p>
            <a:r>
              <a:rPr lang="hu-HU" dirty="0" smtClean="0"/>
              <a:t>Hosszú futások elkerülése (Tim Don: a verseny előtti 21 napban már ne fuss hosszút)</a:t>
            </a:r>
          </a:p>
          <a:p>
            <a:r>
              <a:rPr lang="hu-HU" dirty="0" smtClean="0"/>
              <a:t>Passzív hőakklimatizáció felfuttatása, aktívból már csak kevés </a:t>
            </a:r>
            <a:r>
              <a:rPr lang="hu-HU" dirty="0" err="1" smtClean="0"/>
              <a:t>emlékezető</a:t>
            </a:r>
            <a:r>
              <a:rPr lang="hu-HU" dirty="0" smtClean="0"/>
              <a:t> edzés</a:t>
            </a:r>
          </a:p>
          <a:p>
            <a:r>
              <a:rPr lang="hu-HU" dirty="0" smtClean="0"/>
              <a:t>Úszás a </a:t>
            </a:r>
            <a:r>
              <a:rPr lang="hu-HU" dirty="0" err="1" smtClean="0"/>
              <a:t>Polythlonnal</a:t>
            </a:r>
            <a:r>
              <a:rPr lang="hu-HU" dirty="0" smtClean="0"/>
              <a:t>:	</a:t>
            </a:r>
          </a:p>
          <a:p>
            <a:pPr lvl="1"/>
            <a:r>
              <a:rPr lang="hu-HU" dirty="0" smtClean="0"/>
              <a:t>Csapatban könnyebb</a:t>
            </a:r>
          </a:p>
          <a:p>
            <a:pPr lvl="1"/>
            <a:r>
              <a:rPr lang="hu-HU" dirty="0" smtClean="0"/>
              <a:t>Nyílt vizes technikák tanulása </a:t>
            </a:r>
            <a:endParaRPr lang="hu-HU" dirty="0"/>
          </a:p>
          <a:p>
            <a:pPr lvl="1"/>
            <a:r>
              <a:rPr lang="hu-HU" dirty="0" smtClean="0"/>
              <a:t>Nyári Józsi technikai tanácsainak figyelése</a:t>
            </a:r>
          </a:p>
          <a:p>
            <a:pPr lvl="1"/>
            <a:r>
              <a:rPr lang="hu-HU" dirty="0" smtClean="0"/>
              <a:t>Nyílt vizezés</a:t>
            </a: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4683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BT edzések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 smtClean="0"/>
              <a:t>Peak1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3 óra bringa, 45p </a:t>
            </a:r>
            <a:r>
              <a:rPr lang="hu-HU" dirty="0" err="1" smtClean="0"/>
              <a:t>transition</a:t>
            </a:r>
            <a:r>
              <a:rPr lang="hu-HU" dirty="0" smtClean="0"/>
              <a:t> </a:t>
            </a:r>
            <a:r>
              <a:rPr lang="hu-HU" dirty="0" err="1" smtClean="0"/>
              <a:t>run</a:t>
            </a:r>
            <a:endParaRPr lang="hu-HU" dirty="0" smtClean="0"/>
          </a:p>
          <a:p>
            <a:r>
              <a:rPr lang="hu-HU" dirty="0" smtClean="0"/>
              <a:t>Bringa</a:t>
            </a:r>
          </a:p>
          <a:p>
            <a:pPr lvl="1"/>
            <a:r>
              <a:rPr lang="hu-HU" dirty="0" smtClean="0"/>
              <a:t>20p bemelegítés</a:t>
            </a:r>
          </a:p>
          <a:p>
            <a:pPr lvl="1"/>
            <a:r>
              <a:rPr lang="hu-HU" dirty="0" smtClean="0"/>
              <a:t>20p erős tempó (175 pulzusig emelve)</a:t>
            </a:r>
          </a:p>
          <a:p>
            <a:pPr lvl="1"/>
            <a:r>
              <a:rPr lang="hu-HU" dirty="0" smtClean="0"/>
              <a:t>40p versenypulzus (140-145)</a:t>
            </a:r>
          </a:p>
          <a:p>
            <a:pPr lvl="1"/>
            <a:r>
              <a:rPr lang="hu-HU" dirty="0" smtClean="0"/>
              <a:t>20p erős tempó</a:t>
            </a:r>
          </a:p>
          <a:p>
            <a:pPr lvl="1"/>
            <a:r>
              <a:rPr lang="hu-HU" dirty="0" smtClean="0"/>
              <a:t>40p versenypulzus</a:t>
            </a:r>
          </a:p>
          <a:p>
            <a:pPr lvl="1"/>
            <a:r>
              <a:rPr lang="hu-HU" dirty="0" smtClean="0"/>
              <a:t>20p erős tempó</a:t>
            </a:r>
          </a:p>
          <a:p>
            <a:pPr lvl="1"/>
            <a:r>
              <a:rPr lang="hu-HU" dirty="0" smtClean="0"/>
              <a:t>20p versenypulzus</a:t>
            </a:r>
          </a:p>
          <a:p>
            <a:pPr lvl="1"/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u-HU" dirty="0" smtClean="0"/>
              <a:t>Peak2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 smtClean="0"/>
              <a:t>2 óra bringa, 45p </a:t>
            </a:r>
            <a:r>
              <a:rPr lang="hu-HU" dirty="0" err="1" smtClean="0"/>
              <a:t>transition</a:t>
            </a:r>
            <a:r>
              <a:rPr lang="hu-HU" dirty="0" smtClean="0"/>
              <a:t> </a:t>
            </a:r>
            <a:r>
              <a:rPr lang="hu-HU" dirty="0" err="1" smtClean="0"/>
              <a:t>run</a:t>
            </a:r>
            <a:endParaRPr lang="hu-HU" dirty="0" smtClean="0"/>
          </a:p>
          <a:p>
            <a:r>
              <a:rPr lang="hu-HU" dirty="0" smtClean="0"/>
              <a:t>Bringa</a:t>
            </a:r>
          </a:p>
          <a:p>
            <a:pPr lvl="1"/>
            <a:r>
              <a:rPr lang="hu-HU" dirty="0" smtClean="0"/>
              <a:t>20p bemelegítés</a:t>
            </a:r>
          </a:p>
          <a:p>
            <a:pPr lvl="1"/>
            <a:r>
              <a:rPr lang="hu-HU" dirty="0" smtClean="0"/>
              <a:t>40p erős tempó (175-ig)</a:t>
            </a:r>
          </a:p>
          <a:p>
            <a:pPr lvl="1"/>
            <a:r>
              <a:rPr lang="hu-HU" dirty="0" smtClean="0"/>
              <a:t>20p versenytempó</a:t>
            </a:r>
          </a:p>
          <a:p>
            <a:pPr lvl="1"/>
            <a:r>
              <a:rPr lang="hu-HU" dirty="0" smtClean="0"/>
              <a:t>40p erős tempó </a:t>
            </a:r>
          </a:p>
          <a:p>
            <a:pPr lvl="1"/>
            <a:r>
              <a:rPr lang="hu-HU" dirty="0" smtClean="0"/>
              <a:t>20p versenytempó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37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Hőakklimatizáció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„a meleget nem lehet kikerülni, de fel lehet készülni rá”: cél a szervezet felkészítése az extrém meleg körülményekre</a:t>
            </a:r>
          </a:p>
          <a:p>
            <a:r>
              <a:rPr lang="hu-HU" dirty="0" smtClean="0"/>
              <a:t>A szervezet adaptációs válaszai:</a:t>
            </a:r>
          </a:p>
          <a:p>
            <a:pPr lvl="1"/>
            <a:r>
              <a:rPr lang="hu-HU" dirty="0" smtClean="0"/>
              <a:t>Több izzadás, intenzívebb folyadékanyagcsere –&gt; több vér megy a bőr közelébe hűtés céljából</a:t>
            </a:r>
          </a:p>
          <a:p>
            <a:pPr lvl="1"/>
            <a:r>
              <a:rPr lang="hu-HU" dirty="0" smtClean="0"/>
              <a:t>Hígabb vér (kisebb az alakos elemek aránya) -&gt; alacsonyabb pulzus</a:t>
            </a:r>
          </a:p>
          <a:p>
            <a:pPr lvl="1"/>
            <a:r>
              <a:rPr lang="hu-HU" dirty="0" smtClean="0"/>
              <a:t>Fontos elektrolitok nagyobb arányú visszatartása – kevesebb sóvesztés</a:t>
            </a:r>
          </a:p>
          <a:p>
            <a:pPr lvl="1"/>
            <a:r>
              <a:rPr lang="hu-HU" dirty="0" smtClean="0"/>
              <a:t>Maghőmérséklet pár tizeddel csökken – előre próbál a szervezet védekezni tanulva a túlhevülésből</a:t>
            </a:r>
          </a:p>
          <a:p>
            <a:r>
              <a:rPr lang="hu-HU" dirty="0" smtClean="0"/>
              <a:t>Stephen </a:t>
            </a:r>
            <a:r>
              <a:rPr lang="hu-HU" dirty="0" err="1" smtClean="0"/>
              <a:t>Cheung</a:t>
            </a:r>
            <a:r>
              <a:rPr lang="hu-HU" dirty="0" smtClean="0"/>
              <a:t>: 10-14 nap alatt kialakul az adaptációs válasz, emlékeztető nélkül kb. fele annyi idő alatt tűnik el, mint amennyi idő alatt kialakult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966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Passzív hőakklimatizáció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Edzés utáni </a:t>
            </a:r>
            <a:r>
              <a:rPr lang="hu-HU" dirty="0" err="1" smtClean="0"/>
              <a:t>szaunázással</a:t>
            </a:r>
            <a:r>
              <a:rPr lang="hu-HU" dirty="0"/>
              <a:t> </a:t>
            </a:r>
            <a:r>
              <a:rPr lang="hu-HU" dirty="0" smtClean="0"/>
              <a:t>történik.</a:t>
            </a:r>
          </a:p>
          <a:p>
            <a:r>
              <a:rPr lang="hu-HU" dirty="0" smtClean="0"/>
              <a:t>Intenzív edzés után a legjobb – magas testhőmérséklet miatt</a:t>
            </a:r>
          </a:p>
          <a:p>
            <a:pPr lvl="1"/>
            <a:r>
              <a:rPr lang="hu-HU" dirty="0"/>
              <a:t>Úszás után így nem annyira hatékony, vagy hosszabb ideig kell </a:t>
            </a:r>
            <a:r>
              <a:rPr lang="hu-HU" dirty="0" smtClean="0"/>
              <a:t>csinálni</a:t>
            </a:r>
          </a:p>
          <a:p>
            <a:r>
              <a:rPr lang="hu-HU" dirty="0" smtClean="0"/>
              <a:t>Edzés utolsó 15 percéig szokott hidratációs rutin. Az edzés utolsó 15 percében nem szabad inni, és utána 15-30 percnyi </a:t>
            </a:r>
            <a:r>
              <a:rPr lang="hu-HU" dirty="0" err="1" smtClean="0"/>
              <a:t>szaunázással</a:t>
            </a:r>
            <a:r>
              <a:rPr lang="hu-HU" dirty="0" smtClean="0"/>
              <a:t> (más források szerint edzés nélkül 60 perccel is működik) váltjuk ki az adaptációt. A </a:t>
            </a:r>
            <a:r>
              <a:rPr lang="hu-HU" dirty="0" err="1" smtClean="0"/>
              <a:t>szaunázás</a:t>
            </a:r>
            <a:r>
              <a:rPr lang="hu-HU" dirty="0" smtClean="0"/>
              <a:t> közben sem szabad inni.</a:t>
            </a:r>
          </a:p>
          <a:p>
            <a:r>
              <a:rPr lang="hu-HU" dirty="0" smtClean="0"/>
              <a:t>Adaptáció elsősorban az alacsonyabb maghőmérséklet irányába történik, mert a szervezet egy idő után nem tud folyadékvesztéssel elég hőt leadni, így túlhevül.</a:t>
            </a:r>
          </a:p>
          <a:p>
            <a:r>
              <a:rPr lang="hu-HU" dirty="0" smtClean="0"/>
              <a:t>Ezért ezt is </a:t>
            </a:r>
            <a:r>
              <a:rPr lang="hu-HU" dirty="0" err="1" smtClean="0"/>
              <a:t>biztosnágosan</a:t>
            </a:r>
            <a:r>
              <a:rPr lang="hu-HU" dirty="0" smtClean="0"/>
              <a:t>, lehetőleg társ jelenlétében.</a:t>
            </a:r>
          </a:p>
          <a:p>
            <a:r>
              <a:rPr lang="hu-HU" dirty="0" smtClean="0"/>
              <a:t>Utáni fokozott figyelem a hidratációra. Mérlegen mérni a folyadékveszteséget, és 3-4 óra alatt elnyújtva, fokozatosan visszapótolni az elvesztett folyadékot.</a:t>
            </a:r>
          </a:p>
          <a:p>
            <a:r>
              <a:rPr lang="hu-HU" dirty="0" smtClean="0"/>
              <a:t>Kisebb keringési terhelés.</a:t>
            </a:r>
          </a:p>
          <a:p>
            <a:endParaRPr lang="hu-HU" dirty="0"/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77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Ahogy én csináltam…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0832" y="1804416"/>
            <a:ext cx="6339840" cy="4787394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8 hétre elnyújtva, mindkét formáját</a:t>
            </a:r>
          </a:p>
          <a:p>
            <a:r>
              <a:rPr lang="hu-HU" dirty="0" smtClean="0"/>
              <a:t>Időben eltolva előbb az aktívat, hogy a keringési terhelés a versenyhez közelebb legyen kisebb</a:t>
            </a:r>
          </a:p>
          <a:p>
            <a:r>
              <a:rPr lang="hu-HU" dirty="0" smtClean="0"/>
              <a:t>Az akklimatizációs edzés legtöbbször a hosszú bringa utána </a:t>
            </a:r>
            <a:r>
              <a:rPr lang="hu-HU" dirty="0" err="1" smtClean="0"/>
              <a:t>transition</a:t>
            </a:r>
            <a:r>
              <a:rPr lang="hu-HU" dirty="0" smtClean="0"/>
              <a:t> </a:t>
            </a:r>
            <a:r>
              <a:rPr lang="hu-HU" dirty="0" err="1" smtClean="0"/>
              <a:t>run</a:t>
            </a:r>
            <a:r>
              <a:rPr lang="hu-HU" dirty="0" smtClean="0"/>
              <a:t> volt, vagy töltelék futóedzés</a:t>
            </a:r>
          </a:p>
          <a:p>
            <a:r>
              <a:rPr lang="hu-HU" dirty="0" smtClean="0"/>
              <a:t>33-38 fok, 2 réteg mackónadrág, sapka, háton </a:t>
            </a:r>
            <a:r>
              <a:rPr lang="hu-HU" dirty="0" err="1" smtClean="0"/>
              <a:t>camelbackben</a:t>
            </a:r>
            <a:r>
              <a:rPr lang="hu-HU" dirty="0" smtClean="0"/>
              <a:t> sok víz</a:t>
            </a:r>
          </a:p>
          <a:p>
            <a:r>
              <a:rPr lang="hu-HU" dirty="0" smtClean="0"/>
              <a:t>Néha kombináltam a kettőt (akklimatizációs edzés utáni szauna)</a:t>
            </a:r>
          </a:p>
          <a:p>
            <a:r>
              <a:rPr lang="hu-HU" dirty="0" smtClean="0"/>
              <a:t>Versenyhéten, az utolsót hétfőn, utána már csak versenyruhában</a:t>
            </a:r>
          </a:p>
          <a:p>
            <a:r>
              <a:rPr lang="hu-HU" dirty="0" smtClean="0"/>
              <a:t>Eredménye:</a:t>
            </a:r>
          </a:p>
          <a:p>
            <a:pPr lvl="1"/>
            <a:r>
              <a:rPr lang="hu-HU" dirty="0" smtClean="0"/>
              <a:t>Nem félés a melegtől</a:t>
            </a:r>
          </a:p>
          <a:p>
            <a:pPr lvl="1"/>
            <a:r>
              <a:rPr lang="hu-HU" dirty="0" smtClean="0"/>
              <a:t>Fiziológiai előnyök – alacsony pulzus</a:t>
            </a:r>
          </a:p>
          <a:p>
            <a:pPr lvl="1"/>
            <a:r>
              <a:rPr lang="hu-HU" dirty="0" smtClean="0"/>
              <a:t>Nagyatádon túlhidratáltam, de a szervezet visszatartotta a sót</a:t>
            </a:r>
          </a:p>
          <a:p>
            <a:endParaRPr lang="hu-HU" dirty="0" smtClean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220584"/>
              </p:ext>
            </p:extLst>
          </p:nvPr>
        </p:nvGraphicFramePr>
        <p:xfrm>
          <a:off x="6900672" y="1804416"/>
          <a:ext cx="4462272" cy="4632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45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Táplálkozás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8640" y="1402080"/>
            <a:ext cx="8936736" cy="5291327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Olyan szabályokat hozz, amiket be tudsz tartani és megéri betartanod, becsüld meg, hogy mi hány lelki kredit, mert nincs belőle végtelen.</a:t>
            </a:r>
          </a:p>
          <a:p>
            <a:pPr lvl="1"/>
            <a:r>
              <a:rPr lang="hu-HU" sz="1400" dirty="0"/>
              <a:t>Pl. nekem könnyű lemondani a gyors </a:t>
            </a:r>
            <a:r>
              <a:rPr lang="hu-HU" sz="1400" dirty="0" err="1"/>
              <a:t>felszívódású</a:t>
            </a:r>
            <a:r>
              <a:rPr lang="hu-HU" sz="1400" dirty="0"/>
              <a:t> cukrokról, édességekről, de nehéz lemondani a pörköltről meg a hamburgerről –&gt; lemondok, amiről könnyű, </a:t>
            </a:r>
            <a:r>
              <a:rPr lang="hu-HU" sz="1400" dirty="0" err="1"/>
              <a:t>airől</a:t>
            </a:r>
            <a:r>
              <a:rPr lang="hu-HU" sz="1400" dirty="0"/>
              <a:t> meg nem tudok, azt meg időzítem</a:t>
            </a:r>
          </a:p>
          <a:p>
            <a:pPr lvl="1"/>
            <a:r>
              <a:rPr lang="hu-HU" sz="1400" dirty="0"/>
              <a:t>El tudom viselni a zöldségeket kis mennyiségben, de nem tudom őket dominánssá tenni az étrendemben -&gt; minden tányér legalább negyede zöldség, és legalább kétféle</a:t>
            </a:r>
          </a:p>
          <a:p>
            <a:pPr lvl="1"/>
            <a:r>
              <a:rPr lang="hu-HU" sz="1400" dirty="0"/>
              <a:t>Gyümölcsök, zabok beiktatás könnyű volt, legyen egy ilyen </a:t>
            </a:r>
            <a:r>
              <a:rPr lang="hu-HU" sz="1400" dirty="0" smtClean="0"/>
              <a:t>étkezés</a:t>
            </a:r>
            <a:endParaRPr lang="hu-HU" dirty="0" smtClean="0"/>
          </a:p>
          <a:p>
            <a:r>
              <a:rPr lang="hu-HU" dirty="0" smtClean="0"/>
              <a:t>Irányelvek:</a:t>
            </a:r>
          </a:p>
          <a:p>
            <a:pPr lvl="1"/>
            <a:r>
              <a:rPr lang="hu-HU" dirty="0" smtClean="0">
                <a:solidFill>
                  <a:srgbClr val="00B050"/>
                </a:solidFill>
              </a:rPr>
              <a:t>Ne kalóriát számolj (de legyél tisztában kb. a mennyiségekkel)</a:t>
            </a:r>
          </a:p>
          <a:p>
            <a:pPr lvl="1"/>
            <a:r>
              <a:rPr lang="hu-HU" dirty="0" smtClean="0">
                <a:solidFill>
                  <a:srgbClr val="FFC000"/>
                </a:solidFill>
              </a:rPr>
              <a:t>Ne éhezz, sokszor kicsit egyél</a:t>
            </a:r>
            <a:r>
              <a:rPr lang="hu-HU" dirty="0" smtClean="0"/>
              <a:t>, kerüld a </a:t>
            </a:r>
            <a:r>
              <a:rPr lang="hu-HU" dirty="0" err="1" smtClean="0"/>
              <a:t>glikémiás</a:t>
            </a:r>
            <a:r>
              <a:rPr lang="hu-HU" dirty="0" smtClean="0"/>
              <a:t> sokkot</a:t>
            </a:r>
          </a:p>
          <a:p>
            <a:pPr lvl="1"/>
            <a:r>
              <a:rPr lang="hu-HU" dirty="0" smtClean="0">
                <a:solidFill>
                  <a:srgbClr val="00B050"/>
                </a:solidFill>
              </a:rPr>
              <a:t>Mérj testsúlyt hetente egyszer</a:t>
            </a:r>
            <a:r>
              <a:rPr lang="hu-HU" dirty="0" smtClean="0"/>
              <a:t>, ugyanabban az időpontban (hétfő reggel kaki előtt), a többi esetben a mérleget csak a folyadékvesztés regisztrálására használd</a:t>
            </a:r>
          </a:p>
          <a:p>
            <a:pPr lvl="1"/>
            <a:r>
              <a:rPr lang="hu-HU" dirty="0" smtClean="0">
                <a:solidFill>
                  <a:srgbClr val="FFC000"/>
                </a:solidFill>
              </a:rPr>
              <a:t>Minőségi kaják </a:t>
            </a:r>
            <a:r>
              <a:rPr lang="hu-HU" dirty="0" err="1" smtClean="0"/>
              <a:t>junkfood</a:t>
            </a:r>
            <a:r>
              <a:rPr lang="hu-HU" dirty="0" smtClean="0"/>
              <a:t> helyett (és magad </a:t>
            </a:r>
            <a:r>
              <a:rPr lang="hu-HU" dirty="0" err="1" smtClean="0"/>
              <a:t>készítsd</a:t>
            </a:r>
            <a:r>
              <a:rPr lang="hu-HU" dirty="0" smtClean="0"/>
              <a:t> az ételeidet)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Késő esti kalóriák kerülése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Ne </a:t>
            </a:r>
            <a:r>
              <a:rPr lang="hu-HU" dirty="0" err="1" smtClean="0">
                <a:solidFill>
                  <a:srgbClr val="FF0000"/>
                </a:solidFill>
              </a:rPr>
              <a:t>edzz</a:t>
            </a:r>
            <a:r>
              <a:rPr lang="hu-HU" dirty="0" smtClean="0">
                <a:solidFill>
                  <a:srgbClr val="FF0000"/>
                </a:solidFill>
              </a:rPr>
              <a:t> többet azért, hogy többet </a:t>
            </a:r>
            <a:r>
              <a:rPr lang="hu-HU" dirty="0" err="1" smtClean="0">
                <a:solidFill>
                  <a:srgbClr val="FF0000"/>
                </a:solidFill>
              </a:rPr>
              <a:t>ehess</a:t>
            </a:r>
            <a:r>
              <a:rPr lang="hu-HU" dirty="0" smtClean="0">
                <a:solidFill>
                  <a:srgbClr val="FF0000"/>
                </a:solidFill>
              </a:rPr>
              <a:t>!</a:t>
            </a:r>
          </a:p>
          <a:p>
            <a:pPr lvl="1"/>
            <a:r>
              <a:rPr lang="hu-HU" dirty="0" smtClean="0">
                <a:solidFill>
                  <a:srgbClr val="00B050"/>
                </a:solidFill>
              </a:rPr>
              <a:t>Alakíts ki hidratációs rutint</a:t>
            </a:r>
          </a:p>
          <a:p>
            <a:pPr lvl="1"/>
            <a:r>
              <a:rPr lang="hu-HU" dirty="0" err="1" smtClean="0">
                <a:solidFill>
                  <a:srgbClr val="00B050"/>
                </a:solidFill>
              </a:rPr>
              <a:t>Glikémiás</a:t>
            </a:r>
            <a:r>
              <a:rPr lang="hu-HU" dirty="0" smtClean="0">
                <a:solidFill>
                  <a:srgbClr val="00B050"/>
                </a:solidFill>
              </a:rPr>
              <a:t> indexre figyelj!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03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minőségi kaják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Friss zöldségek, szezonális gyümölcsök</a:t>
            </a:r>
          </a:p>
          <a:p>
            <a:r>
              <a:rPr lang="hu-HU" dirty="0" smtClean="0"/>
              <a:t>Telítetlen </a:t>
            </a:r>
            <a:r>
              <a:rPr lang="hu-HU" dirty="0" err="1" smtClean="0"/>
              <a:t>zsírsvakban</a:t>
            </a:r>
            <a:r>
              <a:rPr lang="hu-HU" dirty="0" smtClean="0"/>
              <a:t> gazdag, olajos magvak</a:t>
            </a:r>
          </a:p>
          <a:p>
            <a:r>
              <a:rPr lang="hu-HU" dirty="0" smtClean="0"/>
              <a:t>Magas </a:t>
            </a:r>
            <a:r>
              <a:rPr lang="hu-HU" dirty="0" err="1" smtClean="0"/>
              <a:t>rosttartalmú</a:t>
            </a:r>
            <a:r>
              <a:rPr lang="hu-HU" dirty="0" smtClean="0"/>
              <a:t>, alacsony </a:t>
            </a:r>
            <a:r>
              <a:rPr lang="hu-HU" dirty="0" err="1" smtClean="0"/>
              <a:t>glikámiás</a:t>
            </a:r>
            <a:r>
              <a:rPr lang="hu-HU" dirty="0" smtClean="0"/>
              <a:t> indexű gabonák (pl. zab)</a:t>
            </a:r>
          </a:p>
          <a:p>
            <a:r>
              <a:rPr lang="hu-HU" dirty="0" smtClean="0"/>
              <a:t>Friss hal és </a:t>
            </a:r>
            <a:r>
              <a:rPr lang="hu-HU" dirty="0" err="1" smtClean="0"/>
              <a:t>húsárú</a:t>
            </a:r>
            <a:r>
              <a:rPr lang="hu-HU" dirty="0" smtClean="0"/>
              <a:t>, tojás (minőségi fehérjeforrások)</a:t>
            </a:r>
          </a:p>
          <a:p>
            <a:endParaRPr lang="hu-HU" dirty="0"/>
          </a:p>
          <a:p>
            <a:r>
              <a:rPr lang="hu-HU" dirty="0" smtClean="0"/>
              <a:t>Amit meg kerülni kéne:</a:t>
            </a:r>
          </a:p>
          <a:p>
            <a:pPr lvl="1"/>
            <a:r>
              <a:rPr lang="hu-HU" dirty="0" smtClean="0"/>
              <a:t>Zsíros, nehéz húsok</a:t>
            </a:r>
          </a:p>
          <a:p>
            <a:pPr lvl="1"/>
            <a:r>
              <a:rPr lang="hu-HU" dirty="0" smtClean="0"/>
              <a:t>Finomított pékáruk</a:t>
            </a:r>
          </a:p>
          <a:p>
            <a:pPr lvl="1"/>
            <a:r>
              <a:rPr lang="hu-HU" dirty="0" smtClean="0"/>
              <a:t>Cukros édességek és üdítők</a:t>
            </a:r>
            <a:endParaRPr lang="hu-HU" dirty="0"/>
          </a:p>
          <a:p>
            <a:pPr lvl="1"/>
            <a:r>
              <a:rPr lang="hu-HU" dirty="0" smtClean="0"/>
              <a:t>Alkohol</a:t>
            </a:r>
          </a:p>
          <a:p>
            <a:pPr lvl="1"/>
            <a:r>
              <a:rPr lang="hu-HU" dirty="0" smtClean="0"/>
              <a:t>Mindent, amiben nem tudod, hogy </a:t>
            </a:r>
            <a:r>
              <a:rPr lang="hu-HU" smtClean="0"/>
              <a:t>mi van </a:t>
            </a:r>
            <a:r>
              <a:rPr lang="hu-HU" smtClean="0">
                <a:sym typeface="Wingdings" panose="05000000000000000000" pitchFamily="2" charset="2"/>
              </a:rPr>
              <a:t></a:t>
            </a:r>
          </a:p>
          <a:p>
            <a:pPr lvl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9380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mikor?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Edzés előtt 2-3 órával lassú </a:t>
            </a:r>
            <a:r>
              <a:rPr lang="hu-HU" dirty="0" err="1" smtClean="0"/>
              <a:t>felszívódású</a:t>
            </a:r>
            <a:r>
              <a:rPr lang="hu-HU" dirty="0" smtClean="0"/>
              <a:t> szénhidrátot</a:t>
            </a:r>
          </a:p>
          <a:p>
            <a:r>
              <a:rPr lang="hu-HU" dirty="0" smtClean="0"/>
              <a:t>Edzés előtt kb. fél órával gyorsabb </a:t>
            </a:r>
            <a:r>
              <a:rPr lang="hu-HU" dirty="0" err="1" smtClean="0"/>
              <a:t>felszívódású</a:t>
            </a:r>
            <a:r>
              <a:rPr lang="hu-HU" dirty="0" smtClean="0"/>
              <a:t> szénhidrátot, könnyen emészthetőt (pl. banán), de nem sokat (kerüljük a cukorsokkot)</a:t>
            </a:r>
          </a:p>
          <a:p>
            <a:r>
              <a:rPr lang="hu-HU" dirty="0" smtClean="0"/>
              <a:t>Ha előző nap jól táplálkoztál, akkor nem baj, ha nem reggelizel korai edzés előtt</a:t>
            </a:r>
          </a:p>
          <a:p>
            <a:r>
              <a:rPr lang="hu-HU" dirty="0" smtClean="0"/>
              <a:t>Edzés után közvetlen: metabolikus ablak</a:t>
            </a:r>
          </a:p>
          <a:p>
            <a:r>
              <a:rPr lang="hu-HU" dirty="0" smtClean="0"/>
              <a:t>Este: fehérjék pótlása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12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Mim </a:t>
            </a:r>
            <a:r>
              <a:rPr lang="hu-HU" smtClean="0"/>
              <a:t>van hozzá?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Szorgalmam, kitartásom</a:t>
            </a:r>
          </a:p>
          <a:p>
            <a:r>
              <a:rPr lang="hu-HU" dirty="0" smtClean="0"/>
              <a:t>Sok rászánható időm (mi a sok?)</a:t>
            </a:r>
          </a:p>
          <a:p>
            <a:r>
              <a:rPr lang="hu-HU" dirty="0" smtClean="0"/>
              <a:t>Támogató </a:t>
            </a:r>
            <a:r>
              <a:rPr lang="hu-HU" smtClean="0"/>
              <a:t>családi háttér</a:t>
            </a:r>
            <a:endParaRPr lang="hu-HU" dirty="0" smtClean="0"/>
          </a:p>
          <a:p>
            <a:r>
              <a:rPr lang="hu-HU" dirty="0" smtClean="0"/>
              <a:t>Némi amatőr sportmúltam:</a:t>
            </a:r>
          </a:p>
          <a:p>
            <a:pPr lvl="1"/>
            <a:r>
              <a:rPr lang="hu-HU" dirty="0" smtClean="0"/>
              <a:t>Labdajátékok vegyes aerob-anaerob terhelése</a:t>
            </a:r>
          </a:p>
          <a:p>
            <a:pPr lvl="1"/>
            <a:r>
              <a:rPr lang="hu-HU" dirty="0" smtClean="0"/>
              <a:t>8 év – nem versenyszerű – úszás gyerekkorban</a:t>
            </a:r>
          </a:p>
          <a:p>
            <a:pPr lvl="1"/>
            <a:r>
              <a:rPr lang="hu-HU" dirty="0" smtClean="0"/>
              <a:t>Futás és biciklizés hobbiként</a:t>
            </a:r>
          </a:p>
          <a:p>
            <a:r>
              <a:rPr lang="hu-HU" dirty="0" smtClean="0"/>
              <a:t>Testem:</a:t>
            </a:r>
          </a:p>
          <a:p>
            <a:pPr lvl="1"/>
            <a:r>
              <a:rPr lang="hu-HU" dirty="0" smtClean="0"/>
              <a:t>90 kg (izomban és zsírban is túlsúly)</a:t>
            </a:r>
          </a:p>
          <a:p>
            <a:pPr lvl="1"/>
            <a:r>
              <a:rPr lang="hu-HU" dirty="0" smtClean="0"/>
              <a:t>Robosztus alkat, gyors regenerálódó képesség, de alacsony ízületi mobilitás</a:t>
            </a:r>
          </a:p>
          <a:p>
            <a:pPr lvl="1"/>
            <a:r>
              <a:rPr lang="hu-HU" dirty="0" smtClean="0"/>
              <a:t>Magas lassú rostarány</a:t>
            </a:r>
          </a:p>
          <a:p>
            <a:pPr lvl="1"/>
            <a:r>
              <a:rPr lang="hu-HU" dirty="0" smtClean="0"/>
              <a:t>Kevés sérülés</a:t>
            </a:r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38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7" cy="45719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16864" y="812279"/>
            <a:ext cx="4158803" cy="576262"/>
          </a:xfrm>
        </p:spPr>
        <p:txBody>
          <a:bodyPr/>
          <a:lstStyle/>
          <a:p>
            <a:pPr algn="ctr"/>
            <a:r>
              <a:rPr lang="hu-HU" dirty="0" smtClean="0"/>
              <a:t>Metabolikus ablak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77334" y="1388541"/>
            <a:ext cx="4184034" cy="4652821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Cél a szervezet elhasznált energiáit minél hamarabb visszajuttatni</a:t>
            </a:r>
          </a:p>
          <a:p>
            <a:r>
              <a:rPr lang="hu-HU" dirty="0" smtClean="0"/>
              <a:t>Módszer: edzés utáni fél órában gyors </a:t>
            </a:r>
            <a:r>
              <a:rPr lang="hu-HU" dirty="0" err="1" smtClean="0"/>
              <a:t>felszívódású</a:t>
            </a:r>
            <a:r>
              <a:rPr lang="hu-HU" dirty="0" smtClean="0"/>
              <a:t> szénhidrátot bevinni 4/1 arányban fehérjével</a:t>
            </a:r>
          </a:p>
          <a:p>
            <a:r>
              <a:rPr lang="hu-HU" dirty="0" smtClean="0"/>
              <a:t>Előnye, hogy a szervezet gyorsan feltölti a </a:t>
            </a:r>
            <a:r>
              <a:rPr lang="hu-HU" dirty="0" err="1" smtClean="0"/>
              <a:t>glikogénraktárakat</a:t>
            </a:r>
            <a:r>
              <a:rPr lang="hu-HU" dirty="0" smtClean="0"/>
              <a:t>, így rövidül a regeneráció</a:t>
            </a:r>
          </a:p>
          <a:p>
            <a:r>
              <a:rPr lang="hu-HU" dirty="0" smtClean="0"/>
              <a:t>Hátránya, hogy a szervezet úgy érzékeli, hogy kívülről szénhidráthoz jut, ezért nem növeli az elraktározott glikogén mennyiségét</a:t>
            </a:r>
          </a:p>
          <a:p>
            <a:r>
              <a:rPr lang="hu-HU" dirty="0" smtClean="0"/>
              <a:t>Mikor? Ha közel van a következő edzés, és fontos lerövidíteni a regeneráció idejét.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975667" y="1270801"/>
            <a:ext cx="4185618" cy="576262"/>
          </a:xfrm>
        </p:spPr>
        <p:txBody>
          <a:bodyPr/>
          <a:lstStyle/>
          <a:p>
            <a:pPr algn="ctr"/>
            <a:r>
              <a:rPr lang="hu-HU" dirty="0"/>
              <a:t>Szénhidrát-lemerítés</a:t>
            </a:r>
          </a:p>
          <a:p>
            <a:pPr algn="ctr"/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000898" y="1388541"/>
            <a:ext cx="4160387" cy="4652821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Cél a szervezetet rákényszeríteni, hogy minél több glikogént raktározzon el.</a:t>
            </a:r>
          </a:p>
          <a:p>
            <a:r>
              <a:rPr lang="hu-HU" dirty="0" smtClean="0"/>
              <a:t>Módszer: nehéz, intenzív edzés közben és után sem pótolni a szénhidrátot, aznap este is kerülni (teljes lemerítésnél akár több napig is lehet vele kísérletezni</a:t>
            </a:r>
          </a:p>
          <a:p>
            <a:r>
              <a:rPr lang="hu-HU" dirty="0" smtClean="0"/>
              <a:t>Előnye, hogy a szervezet megtanulja a zsírt átalakítani glikogénné nyugalmi állapotban, hogy növelje </a:t>
            </a:r>
            <a:r>
              <a:rPr lang="hu-HU" dirty="0" err="1" smtClean="0"/>
              <a:t>raktárait</a:t>
            </a:r>
            <a:endParaRPr lang="hu-HU" dirty="0" smtClean="0"/>
          </a:p>
          <a:p>
            <a:r>
              <a:rPr lang="hu-HU" dirty="0" smtClean="0"/>
              <a:t>Hátránya, hogy elnyújtja a regenerációt</a:t>
            </a:r>
          </a:p>
          <a:p>
            <a:r>
              <a:rPr lang="hu-HU" dirty="0" smtClean="0"/>
              <a:t>Mikor? </a:t>
            </a:r>
            <a:r>
              <a:rPr lang="hu-HU" dirty="0" err="1" smtClean="0"/>
              <a:t>Mezociklus</a:t>
            </a:r>
            <a:r>
              <a:rPr lang="hu-HU" dirty="0" smtClean="0"/>
              <a:t> végén, regenerációs hét előtt, amikor van idő pihenni. </a:t>
            </a:r>
            <a:r>
              <a:rPr lang="hu-HU" dirty="0" err="1" smtClean="0"/>
              <a:t>Mezocikluson</a:t>
            </a:r>
            <a:r>
              <a:rPr lang="hu-HU" dirty="0" smtClean="0"/>
              <a:t> belül pihenőnap előtt.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94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Regeneráció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szoros edzésterv miatt szükség volt a regenerációt gyorsító módszerekre,</a:t>
            </a:r>
          </a:p>
          <a:p>
            <a:r>
              <a:rPr lang="hu-HU" dirty="0" smtClean="0"/>
              <a:t>De csak olyan mértékben, hogy azok ne szabotálják el a szervezet adaptációs válaszait</a:t>
            </a:r>
          </a:p>
          <a:p>
            <a:r>
              <a:rPr lang="hu-HU" dirty="0" smtClean="0"/>
              <a:t>Rendszeres eszközök: azok, amiknek „járulékos hasznuk” is van</a:t>
            </a:r>
            <a:endParaRPr lang="hu-HU" dirty="0"/>
          </a:p>
          <a:p>
            <a:r>
              <a:rPr lang="hu-HU" dirty="0" smtClean="0"/>
              <a:t>Alkalmi eszközök: amikor kimerítő edzésmunkából gyorsan talpra kell állni (ilyen is volt bőven)</a:t>
            </a:r>
          </a:p>
        </p:txBody>
      </p:sp>
    </p:spTree>
    <p:extLst>
      <p:ext uri="{BB962C8B-B14F-4D97-AF65-F5344CB8AC3E}">
        <p14:creationId xmlns:p14="http://schemas.microsoft.com/office/powerpoint/2010/main" val="15256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75745" y="609600"/>
            <a:ext cx="4185623" cy="576262"/>
          </a:xfrm>
        </p:spPr>
        <p:txBody>
          <a:bodyPr/>
          <a:lstStyle/>
          <a:p>
            <a:pPr algn="ctr"/>
            <a:r>
              <a:rPr lang="hu-HU" dirty="0" smtClean="0"/>
              <a:t>Rendszeres eszközök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16864" y="1469277"/>
            <a:ext cx="4138813" cy="4541379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Nyújtás – még meleg izmokat edzés után, nem túlfeszítve, alaposan</a:t>
            </a:r>
          </a:p>
          <a:p>
            <a:r>
              <a:rPr lang="hu-HU" dirty="0" smtClean="0"/>
              <a:t>Váltott vizes zuhany – érfalak rugalmasságát segíti</a:t>
            </a:r>
          </a:p>
          <a:p>
            <a:r>
              <a:rPr lang="hu-HU" dirty="0" err="1" smtClean="0"/>
              <a:t>Foam</a:t>
            </a:r>
            <a:r>
              <a:rPr lang="hu-HU" dirty="0" smtClean="0"/>
              <a:t> </a:t>
            </a:r>
            <a:r>
              <a:rPr lang="hu-HU" dirty="0" err="1" smtClean="0"/>
              <a:t>rolling</a:t>
            </a:r>
            <a:r>
              <a:rPr lang="hu-HU" dirty="0" smtClean="0"/>
              <a:t> – kötőszövetek lazítása, véráramlás serkentése miatt</a:t>
            </a:r>
          </a:p>
          <a:p>
            <a:r>
              <a:rPr lang="hu-HU" dirty="0" smtClean="0"/>
              <a:t>Autogén tréning – ideg-izom kapcsolat javítása és paraszimpatikus átkapcsolás miatt</a:t>
            </a:r>
          </a:p>
          <a:p>
            <a:r>
              <a:rPr lang="hu-HU" dirty="0" smtClean="0"/>
              <a:t>8 óra esti alvás</a:t>
            </a:r>
          </a:p>
          <a:p>
            <a:r>
              <a:rPr lang="hu-HU" dirty="0" smtClean="0"/>
              <a:t>1,5 dl vörösbor – érfalak rugalmassá tétele és a vérképzés miatt</a:t>
            </a:r>
          </a:p>
          <a:p>
            <a:r>
              <a:rPr lang="hu-HU" dirty="0" err="1" smtClean="0"/>
              <a:t>Folát</a:t>
            </a:r>
            <a:r>
              <a:rPr lang="hu-HU" dirty="0" smtClean="0"/>
              <a:t> (szervezet folsavat készít belőle) - vérképzés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974876" y="603645"/>
            <a:ext cx="4185618" cy="576262"/>
          </a:xfrm>
        </p:spPr>
        <p:txBody>
          <a:bodyPr/>
          <a:lstStyle/>
          <a:p>
            <a:pPr algn="ctr"/>
            <a:r>
              <a:rPr lang="hu-HU" dirty="0" smtClean="0"/>
              <a:t>Alkalmi eszközök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81105" y="1469276"/>
            <a:ext cx="4185617" cy="3304117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Hideg kád – „érmosás”, szabad gyökök eltávolítására</a:t>
            </a:r>
          </a:p>
          <a:p>
            <a:r>
              <a:rPr lang="hu-HU" dirty="0" smtClean="0"/>
              <a:t>Antioxidánsok szedése – szabad gyökök eltávolítására</a:t>
            </a:r>
          </a:p>
          <a:p>
            <a:r>
              <a:rPr lang="hu-HU" dirty="0" smtClean="0"/>
              <a:t>Napközbeni szundi – ez rendszeres kellett volna legyen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 smtClean="0"/>
          </a:p>
          <a:p>
            <a:r>
              <a:rPr lang="hu-HU" dirty="0" smtClean="0"/>
              <a:t>Metabolikus ablak kihasználása (4/1 szénhidrát-fehérje arány)</a:t>
            </a:r>
          </a:p>
          <a:p>
            <a:pPr lvl="1"/>
            <a:r>
              <a:rPr lang="hu-HU" dirty="0" smtClean="0"/>
              <a:t>BCAA-glutamin: nyílt láncú aminosav az izom </a:t>
            </a:r>
            <a:r>
              <a:rPr lang="hu-HU" dirty="0" err="1" smtClean="0"/>
              <a:t>mikrosérüléseibe</a:t>
            </a:r>
            <a:r>
              <a:rPr lang="hu-HU" dirty="0" smtClean="0"/>
              <a:t> gyorsan beépül</a:t>
            </a:r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86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5394" y="0"/>
            <a:ext cx="8596668" cy="1320800"/>
          </a:xfrm>
        </p:spPr>
        <p:txBody>
          <a:bodyPr/>
          <a:lstStyle/>
          <a:p>
            <a:pPr algn="ctr"/>
            <a:r>
              <a:rPr lang="hu-HU" dirty="0" smtClean="0"/>
              <a:t>Munka-család-sport: </a:t>
            </a:r>
            <a:br>
              <a:rPr lang="hu-HU" dirty="0" smtClean="0"/>
            </a:br>
            <a:r>
              <a:rPr lang="hu-HU" dirty="0" smtClean="0"/>
              <a:t>dinamikus egyensúly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3024" y="1072896"/>
            <a:ext cx="9741408" cy="5583936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„Apa tudja, hogy helyes munka és időbeosztással minden nehézséget át lehet hidalni.”</a:t>
            </a:r>
          </a:p>
          <a:p>
            <a:pPr lvl="1"/>
            <a:r>
              <a:rPr lang="hu-HU" dirty="0"/>
              <a:t>Utazás minimalizálása és az edzésidő növelése: futás az uszodába (és ne menj olyan helyre, ahova futva vagy bringával nem jutsz el)</a:t>
            </a:r>
          </a:p>
          <a:p>
            <a:pPr lvl="1"/>
            <a:r>
              <a:rPr lang="hu-HU" dirty="0"/>
              <a:t>Órát lemondó kliens idősávjában erősítő edzés</a:t>
            </a:r>
          </a:p>
          <a:p>
            <a:pPr lvl="1"/>
            <a:r>
              <a:rPr lang="hu-HU" dirty="0"/>
              <a:t>BL meccsek alatti görgős bringák</a:t>
            </a:r>
          </a:p>
          <a:p>
            <a:pPr lvl="1"/>
            <a:r>
              <a:rPr lang="hu-HU" dirty="0"/>
              <a:t>Kutyasétáltatás = rövid regenerációs </a:t>
            </a:r>
            <a:r>
              <a:rPr lang="hu-HU" dirty="0" smtClean="0"/>
              <a:t>futás, babakocsis futás </a:t>
            </a:r>
            <a:r>
              <a:rPr lang="hu-HU" dirty="0" err="1" smtClean="0"/>
              <a:t>detto</a:t>
            </a:r>
            <a:endParaRPr lang="hu-HU" dirty="0"/>
          </a:p>
          <a:p>
            <a:pPr lvl="1"/>
            <a:r>
              <a:rPr lang="hu-HU" dirty="0"/>
              <a:t>Esti edzések, amíg a feleségem altatja a </a:t>
            </a:r>
            <a:r>
              <a:rPr lang="hu-HU" dirty="0" err="1" smtClean="0"/>
              <a:t>fiunkat</a:t>
            </a:r>
            <a:endParaRPr lang="hu-HU" dirty="0" smtClean="0"/>
          </a:p>
          <a:p>
            <a:r>
              <a:rPr lang="hu-HU" dirty="0" smtClean="0"/>
              <a:t>Munkaidő limitálása:</a:t>
            </a:r>
          </a:p>
          <a:p>
            <a:pPr lvl="1"/>
            <a:r>
              <a:rPr lang="hu-HU" dirty="0" smtClean="0"/>
              <a:t>Egyezség a munkáról: 4 napot én dolgozom, egyet a feleségem -&gt; van Andrissal apanap</a:t>
            </a:r>
          </a:p>
          <a:p>
            <a:pPr lvl="1"/>
            <a:r>
              <a:rPr lang="hu-HU" dirty="0"/>
              <a:t>20 órás szabály: a 20 óra edzésidőt elérő heteken egy nap szabadságot vettem </a:t>
            </a:r>
            <a:r>
              <a:rPr lang="hu-HU" dirty="0" smtClean="0"/>
              <a:t>ki</a:t>
            </a:r>
          </a:p>
          <a:p>
            <a:pPr lvl="1"/>
            <a:r>
              <a:rPr lang="hu-HU" dirty="0"/>
              <a:t>Ebben a 8 hónapban nem vállaltam új klienst</a:t>
            </a:r>
          </a:p>
          <a:p>
            <a:pPr lvl="1"/>
            <a:r>
              <a:rPr lang="hu-HU" dirty="0"/>
              <a:t>Eggyel több hét nyári szabadság </a:t>
            </a:r>
            <a:endParaRPr lang="hu-HU" dirty="0" smtClean="0"/>
          </a:p>
          <a:p>
            <a:pPr lvl="1"/>
            <a:r>
              <a:rPr lang="hu-HU" dirty="0" smtClean="0"/>
              <a:t>Időt venni pénzért: elfogadni, hogy a nem ledolgozott órák, napok kiesnek a családi kasszából</a:t>
            </a:r>
          </a:p>
          <a:p>
            <a:r>
              <a:rPr lang="hu-HU" dirty="0" smtClean="0"/>
              <a:t>Családi idő védelme:</a:t>
            </a:r>
          </a:p>
          <a:p>
            <a:pPr lvl="1"/>
            <a:r>
              <a:rPr lang="hu-HU" dirty="0" smtClean="0"/>
              <a:t>Az egyik hétvégi nap családi nap (teljes pihenő, vagy </a:t>
            </a:r>
            <a:r>
              <a:rPr lang="hu-HU" dirty="0" err="1" smtClean="0"/>
              <a:t>max</a:t>
            </a:r>
            <a:r>
              <a:rPr lang="hu-HU" dirty="0" smtClean="0"/>
              <a:t> 45p kompenzációs bringa)</a:t>
            </a:r>
          </a:p>
          <a:p>
            <a:pPr lvl="1"/>
            <a:r>
              <a:rPr lang="hu-HU" dirty="0" smtClean="0"/>
              <a:t>Nagyszülők bevonása – keddenként </a:t>
            </a:r>
            <a:r>
              <a:rPr lang="hu-HU" dirty="0" err="1" smtClean="0"/>
              <a:t>anyáék</a:t>
            </a:r>
            <a:r>
              <a:rPr lang="hu-HU" dirty="0" smtClean="0"/>
              <a:t> vigyáztak Andrisra</a:t>
            </a:r>
          </a:p>
          <a:p>
            <a:pPr lvl="1"/>
            <a:r>
              <a:rPr lang="hu-HU" dirty="0" smtClean="0"/>
              <a:t>Naptárba beírt családi programok és a párterápiánk </a:t>
            </a:r>
            <a:r>
              <a:rPr lang="hu-HU" smtClean="0"/>
              <a:t>ideje szent</a:t>
            </a:r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44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u-HU" dirty="0"/>
          </a:p>
        </p:txBody>
      </p:sp>
      <p:pic>
        <p:nvPicPr>
          <p:cNvPr id="5" name="foam rolli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36975" y="761963"/>
            <a:ext cx="2959100" cy="5327687"/>
          </a:xfrm>
        </p:spPr>
      </p:pic>
    </p:spTree>
    <p:extLst>
      <p:ext uri="{BB962C8B-B14F-4D97-AF65-F5344CB8AC3E}">
        <p14:creationId xmlns:p14="http://schemas.microsoft.com/office/powerpoint/2010/main" val="82920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Dinamikus = labilis?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… a kreatív ötletek nem oldják meg az állandó és folyamatos időzavart</a:t>
            </a:r>
          </a:p>
          <a:p>
            <a:pPr lvl="1"/>
            <a:r>
              <a:rPr lang="hu-HU" dirty="0"/>
              <a:t>Létezik az az edzésidő, amit nem lehet munka mellett hatékonyságnöveléssel megoldani (nálam az heti 24 óra volt)</a:t>
            </a:r>
          </a:p>
          <a:p>
            <a:pPr lvl="1"/>
            <a:r>
              <a:rPr lang="hu-HU" dirty="0"/>
              <a:t>Felboruló edzésritmus: nem ott van az edzés, ahol a regenerációt követnie kéne, hanem ahova fér – néha többet ért volna elhagyni</a:t>
            </a:r>
          </a:p>
          <a:p>
            <a:pPr lvl="1"/>
            <a:r>
              <a:rPr lang="hu-HU" dirty="0"/>
              <a:t>Járulékos időköltségek alábecsülése miatt az időzavar </a:t>
            </a:r>
            <a:r>
              <a:rPr lang="hu-HU" dirty="0" err="1"/>
              <a:t>újratermelődik</a:t>
            </a:r>
            <a:r>
              <a:rPr lang="hu-HU" dirty="0"/>
              <a:t>: 16 óra átlagos edzésidő nem tartalmazza a váltott vizes zuhanyt, a relaxációt, a nyújtást, a </a:t>
            </a:r>
            <a:r>
              <a:rPr lang="hu-HU" dirty="0" err="1"/>
              <a:t>foam</a:t>
            </a:r>
            <a:r>
              <a:rPr lang="hu-HU" dirty="0"/>
              <a:t> </a:t>
            </a:r>
            <a:r>
              <a:rPr lang="hu-HU" dirty="0" err="1"/>
              <a:t>rollingot</a:t>
            </a:r>
            <a:r>
              <a:rPr lang="hu-HU" dirty="0"/>
              <a:t> stb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Build</a:t>
            </a:r>
            <a:r>
              <a:rPr lang="hu-HU" dirty="0" smtClean="0"/>
              <a:t>: idő hitelbe, avagy a „párkapcsolat anaerob szakasza”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</a:p>
          <a:p>
            <a:r>
              <a:rPr lang="hu-HU" dirty="0" err="1" smtClean="0">
                <a:sym typeface="Wingdings" panose="05000000000000000000" pitchFamily="2" charset="2"/>
              </a:rPr>
              <a:t>Ironman</a:t>
            </a:r>
            <a:r>
              <a:rPr lang="hu-HU" dirty="0" smtClean="0">
                <a:sym typeface="Wingdings" panose="05000000000000000000" pitchFamily="2" charset="2"/>
              </a:rPr>
              <a:t> után: a párkapcsolati regeneráció és „szuper</a:t>
            </a:r>
            <a:r>
              <a:rPr lang="hu-HU" i="1" dirty="0" smtClean="0">
                <a:sym typeface="Wingdings" panose="05000000000000000000" pitchFamily="2" charset="2"/>
              </a:rPr>
              <a:t>kompenzáció</a:t>
            </a:r>
            <a:r>
              <a:rPr lang="hu-HU" dirty="0" smtClean="0">
                <a:sym typeface="Wingdings" panose="05000000000000000000" pitchFamily="2" charset="2"/>
              </a:rPr>
              <a:t>” szakasza 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0449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Akit vártunk, és amit nem…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Áprilisban kiderült, hogy újabb babát várunk</a:t>
            </a:r>
          </a:p>
          <a:p>
            <a:pPr lvl="1"/>
            <a:r>
              <a:rPr lang="hu-HU" dirty="0"/>
              <a:t>Meglepetés és öröm (kis korkülönbséggel szerettünk volna testvért, de nem számítottunk rá, hogy ennyire hamar összejön)</a:t>
            </a:r>
          </a:p>
          <a:p>
            <a:pPr lvl="1"/>
            <a:r>
              <a:rPr lang="hu-HU" dirty="0"/>
              <a:t>Első trimeszterrel járó </a:t>
            </a:r>
            <a:r>
              <a:rPr lang="hu-HU" dirty="0" smtClean="0"/>
              <a:t>fáradtság</a:t>
            </a:r>
          </a:p>
          <a:p>
            <a:r>
              <a:rPr lang="hu-HU" dirty="0" smtClean="0"/>
              <a:t>Aztán június közepén elvesztettük</a:t>
            </a:r>
          </a:p>
          <a:p>
            <a:pPr lvl="1"/>
            <a:r>
              <a:rPr lang="hu-HU" dirty="0"/>
              <a:t>Gyász, harag, szomorúság -&gt; a fekete héten ennek a feszültségét raktam túl intenzív edzésmunkába -&gt; </a:t>
            </a:r>
            <a:r>
              <a:rPr lang="hu-HU" dirty="0" smtClean="0"/>
              <a:t>túledzettség</a:t>
            </a:r>
          </a:p>
          <a:p>
            <a:r>
              <a:rPr lang="hu-HU" dirty="0" smtClean="0"/>
              <a:t>Andris foga elkezdett jönni</a:t>
            </a:r>
          </a:p>
          <a:p>
            <a:pPr lvl="1"/>
            <a:r>
              <a:rPr lang="hu-HU" dirty="0" smtClean="0"/>
              <a:t>A család bármely tagjának alvásdeficitje az egész családi rendszer alvásdeficitje lesz -&gt; regeneráció </a:t>
            </a:r>
            <a:r>
              <a:rPr lang="hu-HU" dirty="0" err="1" smtClean="0"/>
              <a:t>alapppilére</a:t>
            </a:r>
            <a:r>
              <a:rPr lang="hu-HU" dirty="0" smtClean="0"/>
              <a:t>, az alvás pont a </a:t>
            </a:r>
            <a:r>
              <a:rPr lang="hu-HU" dirty="0" err="1" smtClean="0"/>
              <a:t>buildben</a:t>
            </a:r>
            <a:r>
              <a:rPr lang="hu-HU" dirty="0" smtClean="0"/>
              <a:t> borul</a:t>
            </a:r>
          </a:p>
          <a:p>
            <a:pPr lvl="1"/>
            <a:endParaRPr lang="hu-HU" dirty="0" smtClean="0"/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94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Versenyhét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402081"/>
            <a:ext cx="8596668" cy="4639282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Edzés</a:t>
            </a:r>
          </a:p>
          <a:p>
            <a:pPr lvl="1"/>
            <a:r>
              <a:rPr lang="hu-HU" dirty="0" err="1"/>
              <a:t>Szumma</a:t>
            </a:r>
            <a:r>
              <a:rPr lang="hu-HU" dirty="0"/>
              <a:t> 7 óra edzés</a:t>
            </a:r>
          </a:p>
          <a:p>
            <a:pPr lvl="1"/>
            <a:r>
              <a:rPr lang="hu-HU" dirty="0"/>
              <a:t>Minden nap volt mozgás</a:t>
            </a:r>
          </a:p>
          <a:p>
            <a:pPr lvl="1"/>
            <a:r>
              <a:rPr lang="hu-HU" dirty="0"/>
              <a:t>Keddtől a verseny helyszínén, minden nap úszás a tóban, tájékozódási pontok keresése</a:t>
            </a:r>
          </a:p>
          <a:p>
            <a:pPr lvl="1"/>
            <a:r>
              <a:rPr lang="hu-HU" dirty="0"/>
              <a:t>Egy biciklizés Iharosberényig, az enyhén emelkedő szakasz feltérképezésére</a:t>
            </a:r>
          </a:p>
          <a:p>
            <a:pPr lvl="1"/>
            <a:r>
              <a:rPr lang="hu-HU" dirty="0"/>
              <a:t>Gyorsító munka:</a:t>
            </a:r>
          </a:p>
          <a:p>
            <a:pPr lvl="2"/>
            <a:r>
              <a:rPr lang="hu-HU" dirty="0"/>
              <a:t> a hét eleje felé 90-120 mp-s gyorsításokkal (még dolgozzon a laktát rendszer)</a:t>
            </a:r>
          </a:p>
          <a:p>
            <a:pPr lvl="2"/>
            <a:r>
              <a:rPr lang="hu-HU" dirty="0"/>
              <a:t>a hét második felében már csak 30-45 mp-s gyorsításokkal</a:t>
            </a:r>
          </a:p>
          <a:p>
            <a:pPr lvl="2"/>
            <a:r>
              <a:rPr lang="hu-HU" dirty="0"/>
              <a:t>Mindig elegendő regenerációs </a:t>
            </a:r>
            <a:r>
              <a:rPr lang="hu-HU" dirty="0" smtClean="0"/>
              <a:t>idővel</a:t>
            </a:r>
          </a:p>
          <a:p>
            <a:r>
              <a:rPr lang="hu-HU" dirty="0" smtClean="0"/>
              <a:t>Táplálkozás</a:t>
            </a:r>
          </a:p>
          <a:p>
            <a:pPr lvl="1"/>
            <a:r>
              <a:rPr lang="hu-HU" dirty="0" smtClean="0"/>
              <a:t>Szénhidrátok többsége</a:t>
            </a:r>
          </a:p>
          <a:p>
            <a:pPr lvl="1"/>
            <a:r>
              <a:rPr lang="hu-HU" dirty="0" smtClean="0"/>
              <a:t>Spenót + szódabikarbóna a sav-bázis egyensúly érdekében</a:t>
            </a:r>
          </a:p>
          <a:p>
            <a:pPr lvl="1"/>
            <a:r>
              <a:rPr lang="hu-HU" dirty="0" smtClean="0"/>
              <a:t>Verseny előtti 24 órában nátriumfeltöltés a meleg miatt </a:t>
            </a:r>
          </a:p>
          <a:p>
            <a:pPr lvl="1"/>
            <a:r>
              <a:rPr lang="hu-HU" dirty="0" smtClean="0"/>
              <a:t>Lándzsás útifűmag, hogy ne egyem túl magam (túlzott kalóriabevitel félelme)</a:t>
            </a:r>
          </a:p>
        </p:txBody>
      </p:sp>
    </p:spTree>
    <p:extLst>
      <p:ext uri="{BB962C8B-B14F-4D97-AF65-F5344CB8AC3E}">
        <p14:creationId xmlns:p14="http://schemas.microsoft.com/office/powerpoint/2010/main" val="7266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Verseny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34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Mire vágyom? Mi a célom?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538797"/>
            <a:ext cx="8596668" cy="4545011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Megígértem magamnak, hogy nem fogom elrontani a versenyemet dühöngéssel. Erre készülök 8 és fél hónapja, át szeretném élni minden pillanatát.</a:t>
            </a:r>
          </a:p>
          <a:p>
            <a:r>
              <a:rPr lang="hu-HU" dirty="0" smtClean="0"/>
              <a:t>Cél: tartani magamat a kijelölt versenystratégiához, amiről biztosan tudtam, hogy működni fog. Végig tudom csinálni, és ha fegyelmezett vagyok, 12 órán belül lesz, ami óriási. Minden más időeredmény hab a tortán. </a:t>
            </a:r>
            <a:r>
              <a:rPr lang="hu-HU" dirty="0" err="1" smtClean="0"/>
              <a:t>Pillérei</a:t>
            </a:r>
            <a:r>
              <a:rPr lang="hu-HU" dirty="0" smtClean="0"/>
              <a:t>:</a:t>
            </a:r>
          </a:p>
          <a:p>
            <a:pPr lvl="1"/>
            <a:r>
              <a:rPr lang="hu-HU" dirty="0"/>
              <a:t>Versenystratégia (pulzus célzónák)</a:t>
            </a:r>
          </a:p>
          <a:p>
            <a:pPr lvl="1"/>
            <a:r>
              <a:rPr lang="hu-HU" dirty="0"/>
              <a:t>Frissítési terv</a:t>
            </a:r>
          </a:p>
          <a:p>
            <a:pPr lvl="1"/>
            <a:r>
              <a:rPr lang="hu-HU" dirty="0"/>
              <a:t>Mentális szetting</a:t>
            </a:r>
          </a:p>
          <a:p>
            <a:pPr lvl="1"/>
            <a:r>
              <a:rPr lang="hu-HU" dirty="0" smtClean="0"/>
              <a:t>Vészforgatókönyvek</a:t>
            </a:r>
          </a:p>
          <a:p>
            <a:r>
              <a:rPr lang="hu-HU" dirty="0" smtClean="0"/>
              <a:t>Vágyott időeredmények – a vágyak NEM egyenlők a célokkal:</a:t>
            </a:r>
          </a:p>
          <a:p>
            <a:pPr lvl="1"/>
            <a:r>
              <a:rPr lang="hu-HU" dirty="0" smtClean="0"/>
              <a:t>Úszás: kb. 1:15</a:t>
            </a:r>
          </a:p>
          <a:p>
            <a:pPr lvl="1"/>
            <a:r>
              <a:rPr lang="hu-HU" dirty="0" smtClean="0"/>
              <a:t>Bringa: 5:40</a:t>
            </a:r>
          </a:p>
          <a:p>
            <a:pPr lvl="1"/>
            <a:r>
              <a:rPr lang="hu-HU" dirty="0" smtClean="0"/>
              <a:t>Futás: 3:45</a:t>
            </a:r>
          </a:p>
          <a:p>
            <a:pPr lvl="1"/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pPr lvl="1"/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91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teszek bele?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Heti átlagban 16 óra edzésmunkát</a:t>
            </a:r>
          </a:p>
          <a:p>
            <a:r>
              <a:rPr lang="hu-HU" dirty="0" smtClean="0"/>
              <a:t>Szakirodalmi </a:t>
            </a:r>
            <a:r>
              <a:rPr lang="hu-HU" dirty="0" err="1" smtClean="0"/>
              <a:t>körüljárást</a:t>
            </a:r>
            <a:endParaRPr lang="hu-HU" dirty="0" smtClean="0"/>
          </a:p>
          <a:p>
            <a:r>
              <a:rPr lang="hu-HU" dirty="0" smtClean="0"/>
              <a:t>Részleges táplálkozási reformprogram</a:t>
            </a:r>
          </a:p>
          <a:p>
            <a:r>
              <a:rPr lang="hu-HU" smtClean="0"/>
              <a:t>A felkészülés </a:t>
            </a:r>
            <a:r>
              <a:rPr lang="hu-HU" dirty="0" smtClean="0"/>
              <a:t>köré szervezni </a:t>
            </a:r>
            <a:r>
              <a:rPr lang="hu-HU" smtClean="0"/>
              <a:t>az életemet 8 hónapig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42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Mentális terv, versenystratégia - úszás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5216" y="1389888"/>
            <a:ext cx="8875776" cy="5145023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Versenystratégia: </a:t>
            </a:r>
          </a:p>
          <a:p>
            <a:pPr lvl="1"/>
            <a:r>
              <a:rPr lang="hu-HU" dirty="0" smtClean="0"/>
              <a:t>csak lazán, élvezettel, frissen fogok kijönni</a:t>
            </a:r>
          </a:p>
          <a:p>
            <a:pPr lvl="1"/>
            <a:r>
              <a:rPr lang="hu-HU" dirty="0" smtClean="0"/>
              <a:t>Mindegy, hogy mennyi idő alatt úszom, itt sok időt nem tudok veszíteni, sok erőt viszont nem akarok</a:t>
            </a:r>
          </a:p>
          <a:p>
            <a:pPr lvl="1"/>
            <a:r>
              <a:rPr lang="hu-HU" dirty="0" smtClean="0"/>
              <a:t>Ha van jó lábvíz, mehet a </a:t>
            </a:r>
            <a:r>
              <a:rPr lang="hu-HU" dirty="0" err="1" smtClean="0"/>
              <a:t>bridging</a:t>
            </a:r>
            <a:r>
              <a:rPr lang="hu-HU" dirty="0" smtClean="0"/>
              <a:t>, de </a:t>
            </a:r>
            <a:r>
              <a:rPr lang="hu-HU" dirty="0" smtClean="0"/>
              <a:t>inkább </a:t>
            </a:r>
            <a:r>
              <a:rPr lang="hu-HU" dirty="0" smtClean="0"/>
              <a:t>magam úszom, mint hogy kizökkenjek a tempóból egy </a:t>
            </a:r>
            <a:r>
              <a:rPr lang="hu-HU" dirty="0" err="1" smtClean="0"/>
              <a:t>bridging</a:t>
            </a:r>
            <a:r>
              <a:rPr lang="hu-HU" dirty="0" smtClean="0"/>
              <a:t> kedvéért</a:t>
            </a:r>
            <a:endParaRPr lang="hu-HU" dirty="0"/>
          </a:p>
          <a:p>
            <a:pPr lvl="0"/>
            <a:r>
              <a:rPr lang="hu-HU" dirty="0"/>
              <a:t>a lelkileg nehéz számom, mentális technikák – olyat mondani magamnak, ami hiteles és kipróbált</a:t>
            </a:r>
          </a:p>
          <a:p>
            <a:pPr lvl="1"/>
            <a:r>
              <a:rPr lang="hu-HU" dirty="0"/>
              <a:t>ezért vagyok itt: gyönyörű tó, fantasztikus emberek, a verseny, amire annyit készültem</a:t>
            </a:r>
          </a:p>
          <a:p>
            <a:pPr lvl="1"/>
            <a:r>
              <a:rPr lang="hu-HU" dirty="0"/>
              <a:t>nem ezért vagyok itt: a biciklitől fogom élvezni igazán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holtpont természetes, és elmúlik</a:t>
            </a:r>
          </a:p>
          <a:p>
            <a:pPr lvl="1"/>
            <a:r>
              <a:rPr lang="hu-HU" dirty="0"/>
              <a:t>holtpontnál a légzésemre és a mozgásomra figyelni, az </a:t>
            </a:r>
            <a:r>
              <a:rPr lang="hu-HU" dirty="0" err="1"/>
              <a:t>úszásom</a:t>
            </a:r>
            <a:r>
              <a:rPr lang="hu-HU" dirty="0"/>
              <a:t> technikáját rendezni</a:t>
            </a:r>
          </a:p>
          <a:p>
            <a:pPr lvl="1"/>
            <a:r>
              <a:rPr lang="hu-HU" dirty="0"/>
              <a:t>a verseny ezen pontján nem lehetek éhes és gyenge, valójában tudom, hogy erős és felkészült vagyok. </a:t>
            </a:r>
            <a:r>
              <a:rPr lang="hu-HU" dirty="0" smtClean="0"/>
              <a:t>Ettől </a:t>
            </a:r>
            <a:r>
              <a:rPr lang="hu-HU" dirty="0"/>
              <a:t>még lehetnek ilyen </a:t>
            </a:r>
            <a:r>
              <a:rPr lang="hu-HU" dirty="0" smtClean="0"/>
              <a:t>érzéseim, de tudom, hogy ezek nem valós testi jelenségeken alapulnak. </a:t>
            </a:r>
          </a:p>
          <a:p>
            <a:pPr lvl="1"/>
            <a:r>
              <a:rPr lang="hu-HU" dirty="0" smtClean="0"/>
              <a:t>Mikor </a:t>
            </a:r>
            <a:r>
              <a:rPr lang="hu-HU" dirty="0"/>
              <a:t>a legjobb úszóidőt mértem, 1300 környékén majdnem feladtam.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63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Mentális terv, versenystratégia - bringa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389888"/>
            <a:ext cx="8942154" cy="5218175"/>
          </a:xfrm>
        </p:spPr>
        <p:txBody>
          <a:bodyPr>
            <a:normAutofit lnSpcReduction="10000"/>
          </a:bodyPr>
          <a:lstStyle/>
          <a:p>
            <a:pPr lvl="0"/>
            <a:r>
              <a:rPr lang="hu-HU" dirty="0"/>
              <a:t>a beosztós és a technikailag nehéz számom</a:t>
            </a:r>
          </a:p>
          <a:p>
            <a:pPr lvl="1"/>
            <a:r>
              <a:rPr lang="hu-HU" dirty="0"/>
              <a:t>annyit gyakoroltam, hogy biztos, hogy meg tudom csinálni!</a:t>
            </a:r>
          </a:p>
          <a:p>
            <a:pPr lvl="1"/>
            <a:r>
              <a:rPr lang="hu-HU" dirty="0"/>
              <a:t>mindennel találkoztam edzésen, ami a versenyen jöhet</a:t>
            </a:r>
          </a:p>
          <a:p>
            <a:pPr lvl="1"/>
            <a:r>
              <a:rPr lang="hu-HU" dirty="0"/>
              <a:t>pulzuscél tartása mindenképpen! (143, </a:t>
            </a:r>
            <a:r>
              <a:rPr lang="hu-HU" dirty="0" err="1"/>
              <a:t>max</a:t>
            </a:r>
            <a:r>
              <a:rPr lang="hu-HU" dirty="0"/>
              <a:t> 145-ig mehet fel egy szakaszátlag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Emelkedőn ne a pulzust emeld, hanem a tempót </a:t>
            </a:r>
            <a:r>
              <a:rPr lang="hu-HU" dirty="0" err="1" smtClean="0"/>
              <a:t>lassítsd</a:t>
            </a:r>
            <a:endParaRPr lang="hu-HU" dirty="0" smtClean="0"/>
          </a:p>
          <a:p>
            <a:pPr lvl="1"/>
            <a:r>
              <a:rPr lang="hu-HU" dirty="0" smtClean="0"/>
              <a:t>Emelkedő végén lehet kicsit kigyorsítani</a:t>
            </a:r>
            <a:endParaRPr lang="hu-HU" dirty="0"/>
          </a:p>
          <a:p>
            <a:pPr lvl="1"/>
            <a:r>
              <a:rPr lang="hu-HU" dirty="0"/>
              <a:t>időeredmény egy rögzítendő adat, ami a pulzussal együtt ad támpontot a további versenyzéshez</a:t>
            </a:r>
          </a:p>
          <a:p>
            <a:pPr lvl="1"/>
            <a:r>
              <a:rPr lang="hu-HU" dirty="0"/>
              <a:t>ez az első versenyen, el kell fogadnom, ha valami nem a terveim szerint alakul, mert előfordulhat, hogy rosszul terveztem</a:t>
            </a:r>
          </a:p>
          <a:p>
            <a:pPr lvl="1"/>
            <a:r>
              <a:rPr lang="hu-HU" dirty="0"/>
              <a:t>a testi tüneteim jelzik, hogy a </a:t>
            </a:r>
            <a:r>
              <a:rPr lang="hu-HU" dirty="0" err="1"/>
              <a:t>szervezetemre</a:t>
            </a:r>
            <a:r>
              <a:rPr lang="hu-HU" dirty="0"/>
              <a:t> hogyan figyeljek</a:t>
            </a:r>
          </a:p>
          <a:p>
            <a:pPr lvl="1"/>
            <a:r>
              <a:rPr lang="hu-HU" dirty="0"/>
              <a:t>ha kibírtam már edzésen 180-ból 80 km hangyás lábú tekerést, akkor kibírok bármit, ami jön</a:t>
            </a:r>
          </a:p>
          <a:p>
            <a:pPr lvl="1"/>
            <a:r>
              <a:rPr lang="hu-HU" dirty="0"/>
              <a:t>folyamatosan a tervek szerint frissítek </a:t>
            </a:r>
          </a:p>
          <a:p>
            <a:pPr lvl="1"/>
            <a:r>
              <a:rPr lang="hu-HU" dirty="0"/>
              <a:t>ha defektet kapok, ki fogom tudni cserélni, ha nem, segítséget fogok </a:t>
            </a:r>
            <a:r>
              <a:rPr lang="hu-HU" dirty="0" smtClean="0"/>
              <a:t>kérni. Végső esetben van tartalék biciklim is.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07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Mentális terv, versenystratégia - futás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719072"/>
            <a:ext cx="8747082" cy="5138927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az erős számom</a:t>
            </a:r>
          </a:p>
          <a:p>
            <a:pPr lvl="1"/>
            <a:r>
              <a:rPr lang="hu-HU" dirty="0"/>
              <a:t>ha jól osztottam be az erőmet, akkor biztosan meg tudom csinálni</a:t>
            </a:r>
          </a:p>
          <a:p>
            <a:pPr lvl="1"/>
            <a:r>
              <a:rPr lang="hu-HU" dirty="0"/>
              <a:t>ha tartom magam a pulzuscélhoz (145-ről indulva az első félmaratonon a körátlag nem mehet 150 fölé</a:t>
            </a:r>
            <a:r>
              <a:rPr lang="hu-HU" dirty="0" smtClean="0"/>
              <a:t>)</a:t>
            </a:r>
            <a:endParaRPr lang="hu-HU" dirty="0"/>
          </a:p>
          <a:p>
            <a:pPr lvl="1"/>
            <a:r>
              <a:rPr lang="hu-HU" dirty="0"/>
              <a:t>minden tartalék erőmet a második félmaratonon adom </a:t>
            </a:r>
            <a:r>
              <a:rPr lang="hu-HU" dirty="0" smtClean="0"/>
              <a:t>ki, pulzuscélok:</a:t>
            </a:r>
          </a:p>
          <a:p>
            <a:pPr lvl="2"/>
            <a:r>
              <a:rPr lang="hu-HU" dirty="0" smtClean="0"/>
              <a:t>5. kör 155</a:t>
            </a:r>
          </a:p>
          <a:p>
            <a:pPr lvl="2"/>
            <a:r>
              <a:rPr lang="hu-HU" dirty="0" smtClean="0"/>
              <a:t>6. kör 158</a:t>
            </a:r>
          </a:p>
          <a:p>
            <a:pPr lvl="2"/>
            <a:r>
              <a:rPr lang="hu-HU" dirty="0" smtClean="0"/>
              <a:t>7. kör: 165</a:t>
            </a:r>
          </a:p>
          <a:p>
            <a:pPr lvl="2"/>
            <a:r>
              <a:rPr lang="hu-HU" dirty="0" smtClean="0"/>
              <a:t>8. kör: ami a csövön kifér</a:t>
            </a:r>
            <a:endParaRPr lang="hu-HU" dirty="0"/>
          </a:p>
          <a:p>
            <a:pPr lvl="1"/>
            <a:r>
              <a:rPr lang="hu-HU" dirty="0"/>
              <a:t>kiélvezem a futás minden pillanatát, azokat is, amikor nagyon fáj</a:t>
            </a:r>
          </a:p>
          <a:p>
            <a:pPr lvl="1"/>
            <a:r>
              <a:rPr lang="hu-HU" dirty="0"/>
              <a:t>a végsőkig próbálok szénhidrátot és folyadékot </a:t>
            </a:r>
            <a:r>
              <a:rPr lang="hu-HU" dirty="0" smtClean="0"/>
              <a:t>bevinni</a:t>
            </a:r>
          </a:p>
          <a:p>
            <a:pPr lvl="1"/>
            <a:r>
              <a:rPr lang="hu-HU" dirty="0" smtClean="0"/>
              <a:t>Üvöltök a csapatomnak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73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Eredmény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11" y="1623988"/>
            <a:ext cx="6617789" cy="4418037"/>
          </a:xfrm>
        </p:spPr>
      </p:pic>
    </p:spTree>
    <p:extLst>
      <p:ext uri="{BB962C8B-B14F-4D97-AF65-F5344CB8AC3E}">
        <p14:creationId xmlns:p14="http://schemas.microsoft.com/office/powerpoint/2010/main" val="22699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Úszás – 1:16:26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792627"/>
            <a:ext cx="8596668" cy="3248735"/>
          </a:xfrm>
        </p:spPr>
        <p:txBody>
          <a:bodyPr/>
          <a:lstStyle/>
          <a:p>
            <a:r>
              <a:rPr lang="hu-HU" dirty="0" smtClean="0"/>
              <a:t>Elején átkelés a mellúszókon</a:t>
            </a:r>
          </a:p>
          <a:p>
            <a:r>
              <a:rPr lang="hu-HU" dirty="0" smtClean="0"/>
              <a:t>Második körre lett jó lábvíz</a:t>
            </a:r>
          </a:p>
          <a:p>
            <a:r>
              <a:rPr lang="hu-HU" dirty="0" smtClean="0"/>
              <a:t>Harmadikat megbeszélve vezettük egymásnak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676" y="609600"/>
            <a:ext cx="3731740" cy="559614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16" y="1669316"/>
            <a:ext cx="7029579" cy="76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Bringa – 5:49:14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344" y="1431542"/>
            <a:ext cx="8197105" cy="3548232"/>
          </a:xfrm>
        </p:spPr>
        <p:txBody>
          <a:bodyPr/>
          <a:lstStyle/>
          <a:p>
            <a:r>
              <a:rPr lang="hu-HU" dirty="0" smtClean="0"/>
              <a:t>Minimum elvárás teljesült, de jobbat szerettem volna</a:t>
            </a:r>
          </a:p>
          <a:p>
            <a:r>
              <a:rPr lang="hu-HU" dirty="0" smtClean="0"/>
              <a:t>Lejtőkön hiányzott hátulról egy még kisebb fogaskerék</a:t>
            </a:r>
          </a:p>
          <a:p>
            <a:r>
              <a:rPr lang="hu-HU" dirty="0" smtClean="0"/>
              <a:t>143-as átlagpulzus (utolsó kis körön is ugyanannyi), végig tartott sebesség – meg lehetett volna próbálni kicsit jobban tekerni</a:t>
            </a:r>
          </a:p>
          <a:p>
            <a:r>
              <a:rPr lang="hu-HU" dirty="0" smtClean="0"/>
              <a:t>Túlhidratáltság – sok pisi, és </a:t>
            </a:r>
            <a:r>
              <a:rPr lang="hu-HU" dirty="0" err="1" smtClean="0"/>
              <a:t>vizennyősség</a:t>
            </a:r>
            <a:r>
              <a:rPr lang="hu-HU" dirty="0" smtClean="0"/>
              <a:t> érzése</a:t>
            </a:r>
          </a:p>
          <a:p>
            <a:r>
              <a:rPr lang="hu-HU" dirty="0" smtClean="0"/>
              <a:t>Bement 8 gél, és 5 liter </a:t>
            </a:r>
            <a:r>
              <a:rPr lang="hu-HU" dirty="0" err="1" smtClean="0"/>
              <a:t>iso</a:t>
            </a:r>
            <a:r>
              <a:rPr lang="hu-HU" dirty="0" smtClean="0"/>
              <a:t>: 420g szénhidrát -&gt; ha jól táplálkozom a futáson, elég lesz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4" y="4203254"/>
            <a:ext cx="8426335" cy="193493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54" y="1431542"/>
            <a:ext cx="3829446" cy="449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Futás – 3:44:35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9053" y="1740459"/>
            <a:ext cx="8596668" cy="3880773"/>
          </a:xfrm>
        </p:spPr>
        <p:txBody>
          <a:bodyPr/>
          <a:lstStyle/>
          <a:p>
            <a:r>
              <a:rPr lang="hu-HU" dirty="0" smtClean="0"/>
              <a:t>Minden sikerült, amit terveztem</a:t>
            </a:r>
          </a:p>
          <a:p>
            <a:r>
              <a:rPr lang="hu-HU" dirty="0" smtClean="0"/>
              <a:t>Kevesebbet lehetett volna inni</a:t>
            </a:r>
          </a:p>
          <a:p>
            <a:r>
              <a:rPr lang="hu-HU" dirty="0" smtClean="0"/>
              <a:t>És kicsit bátrabb tempót választani</a:t>
            </a:r>
          </a:p>
          <a:p>
            <a:endParaRPr lang="hu-HU" dirty="0" smtClean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705752"/>
              </p:ext>
            </p:extLst>
          </p:nvPr>
        </p:nvGraphicFramePr>
        <p:xfrm>
          <a:off x="677334" y="3061259"/>
          <a:ext cx="5599898" cy="343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70" y="285222"/>
            <a:ext cx="4662803" cy="311288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623" y="3517664"/>
            <a:ext cx="4651699" cy="31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Köszi a figyelmet.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69" y="1497395"/>
            <a:ext cx="6669109" cy="5001832"/>
          </a:xfrm>
        </p:spPr>
      </p:pic>
    </p:spTree>
    <p:extLst>
      <p:ext uri="{BB962C8B-B14F-4D97-AF65-F5344CB8AC3E}">
        <p14:creationId xmlns:p14="http://schemas.microsoft.com/office/powerpoint/2010/main" val="40477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Linkek, tippek, irodalom: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322173"/>
            <a:ext cx="9059790" cy="471918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hu-HU" dirty="0"/>
          </a:p>
          <a:p>
            <a:r>
              <a:rPr lang="hu-HU" dirty="0"/>
              <a:t>Alapok:</a:t>
            </a:r>
          </a:p>
          <a:p>
            <a:r>
              <a:rPr lang="hu-HU" dirty="0" err="1"/>
              <a:t>Dubecz</a:t>
            </a:r>
            <a:r>
              <a:rPr lang="hu-HU" dirty="0"/>
              <a:t> József: Edzéselmélet</a:t>
            </a:r>
          </a:p>
          <a:p>
            <a:r>
              <a:rPr lang="hu-HU" dirty="0" err="1"/>
              <a:t>Radák</a:t>
            </a:r>
            <a:r>
              <a:rPr lang="hu-HU" dirty="0"/>
              <a:t> Zsolt: Edzésélettan</a:t>
            </a:r>
          </a:p>
          <a:p>
            <a:r>
              <a:rPr lang="hu-HU" dirty="0"/>
              <a:t>Joe </a:t>
            </a:r>
            <a:r>
              <a:rPr lang="hu-HU" dirty="0" err="1"/>
              <a:t>Friel</a:t>
            </a:r>
            <a:r>
              <a:rPr lang="hu-HU" dirty="0"/>
              <a:t>, Gordon </a:t>
            </a:r>
            <a:r>
              <a:rPr lang="hu-HU" dirty="0" err="1"/>
              <a:t>Byrn</a:t>
            </a:r>
            <a:r>
              <a:rPr lang="hu-HU" dirty="0"/>
              <a:t>: </a:t>
            </a:r>
            <a:r>
              <a:rPr lang="hu-HU" dirty="0" err="1"/>
              <a:t>Going</a:t>
            </a:r>
            <a:r>
              <a:rPr lang="hu-HU" dirty="0"/>
              <a:t> </a:t>
            </a:r>
            <a:r>
              <a:rPr lang="hu-HU" dirty="0" err="1"/>
              <a:t>long</a:t>
            </a:r>
            <a:r>
              <a:rPr lang="hu-HU" dirty="0"/>
              <a:t>: </a:t>
            </a:r>
            <a:r>
              <a:rPr lang="hu-HU" dirty="0" err="1"/>
              <a:t>Training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Triatlhlon’s</a:t>
            </a:r>
            <a:r>
              <a:rPr lang="hu-HU" dirty="0"/>
              <a:t> </a:t>
            </a:r>
            <a:r>
              <a:rPr lang="hu-HU" dirty="0" err="1"/>
              <a:t>Ultimate</a:t>
            </a:r>
            <a:r>
              <a:rPr lang="hu-HU" dirty="0"/>
              <a:t> </a:t>
            </a:r>
            <a:r>
              <a:rPr lang="hu-HU" dirty="0" err="1"/>
              <a:t>Challenge</a:t>
            </a:r>
            <a:endParaRPr lang="hu-HU" dirty="0"/>
          </a:p>
          <a:p>
            <a:r>
              <a:rPr lang="hu-HU" u="sng" dirty="0">
                <a:hlinkClick r:id="rId2"/>
              </a:rPr>
              <a:t>https://edzesonline.hu/cikk/3156/komplex_ironman_felkeszulesi_terv</a:t>
            </a:r>
            <a:endParaRPr lang="hu-HU" dirty="0"/>
          </a:p>
          <a:p>
            <a:r>
              <a:rPr lang="hu-HU" u="sng" dirty="0">
                <a:hlinkClick r:id="rId3"/>
              </a:rPr>
              <a:t>https://edzesonline.hu/cikk/3259/komplex_ironman_felkeszulesi_terv_2</a:t>
            </a:r>
            <a:endParaRPr lang="hu-HU" dirty="0"/>
          </a:p>
          <a:p>
            <a:r>
              <a:rPr lang="hu-HU" u="sng" dirty="0">
                <a:hlinkClick r:id="rId4"/>
              </a:rPr>
              <a:t>https://edzesonline.hu/edzesterv/937/ironman_edzesterv_kezdoknek_1_8_het</a:t>
            </a:r>
            <a:endParaRPr lang="hu-HU" dirty="0"/>
          </a:p>
          <a:p>
            <a:r>
              <a:rPr lang="hu-HU" u="sng" dirty="0">
                <a:hlinkClick r:id="rId5"/>
              </a:rPr>
              <a:t>https://</a:t>
            </a:r>
            <a:r>
              <a:rPr lang="hu-HU" u="sng" dirty="0" smtClean="0">
                <a:hlinkClick r:id="rId5"/>
              </a:rPr>
              <a:t>edzesonline.hu/edzesterv/2150/ironman_edzesterv_kezdoknek_9_20_het</a:t>
            </a:r>
            <a:r>
              <a:rPr lang="hu-HU" dirty="0"/>
              <a:t> </a:t>
            </a:r>
          </a:p>
          <a:p>
            <a:r>
              <a:rPr lang="hu-HU" dirty="0"/>
              <a:t> </a:t>
            </a:r>
            <a:r>
              <a:rPr lang="hu-HU" dirty="0" smtClean="0"/>
              <a:t>Futás</a:t>
            </a:r>
            <a:r>
              <a:rPr lang="hu-HU" dirty="0"/>
              <a:t>:</a:t>
            </a:r>
          </a:p>
          <a:p>
            <a:r>
              <a:rPr lang="hu-HU" dirty="0" err="1" smtClean="0"/>
              <a:t>Őry</a:t>
            </a:r>
            <a:r>
              <a:rPr lang="hu-HU" dirty="0" smtClean="0"/>
              <a:t> </a:t>
            </a:r>
            <a:r>
              <a:rPr lang="hu-HU" dirty="0"/>
              <a:t>István: Legyél önmagad futóedzője</a:t>
            </a:r>
          </a:p>
          <a:p>
            <a:r>
              <a:rPr lang="hu-HU" dirty="0"/>
              <a:t>www.futolepes.com</a:t>
            </a:r>
          </a:p>
          <a:p>
            <a:r>
              <a:rPr lang="hu-HU" dirty="0"/>
              <a:t> </a:t>
            </a:r>
          </a:p>
          <a:p>
            <a:r>
              <a:rPr lang="hu-HU" dirty="0"/>
              <a:t>Bringa:</a:t>
            </a:r>
          </a:p>
          <a:p>
            <a:r>
              <a:rPr lang="hu-HU" dirty="0"/>
              <a:t>Fülöp Tibor diasorok</a:t>
            </a:r>
          </a:p>
          <a:p>
            <a:r>
              <a:rPr lang="hu-HU" u="sng" dirty="0">
                <a:hlinkClick r:id="rId6"/>
              </a:rPr>
              <a:t>https://nutrixxion.hu/spg/151296/Kerekparos-edzes</a:t>
            </a:r>
            <a:endParaRPr lang="hu-HU" dirty="0"/>
          </a:p>
          <a:p>
            <a:r>
              <a:rPr lang="hu-HU" u="sng" dirty="0">
                <a:hlinkClick r:id="rId7"/>
              </a:rPr>
              <a:t>https://bringa.szalkapraxis.hu/pdf/kerekparos_edzestartomanyok.pdf</a:t>
            </a:r>
            <a:endParaRPr lang="hu-HU" dirty="0"/>
          </a:p>
          <a:p>
            <a:r>
              <a:rPr lang="hu-HU" u="sng" dirty="0">
                <a:hlinkClick r:id="rId8"/>
              </a:rPr>
              <a:t>https://tailwind-coaching.com/2016/03/22/vo2-max-workouts/</a:t>
            </a:r>
            <a:endParaRPr lang="hu-HU" dirty="0"/>
          </a:p>
          <a:p>
            <a:r>
              <a:rPr lang="hu-HU" u="sng" dirty="0">
                <a:hlinkClick r:id="rId9"/>
              </a:rPr>
              <a:t>https://tailwind-coaching.com/2018/06/08/functional-threshold-training-intervals/</a:t>
            </a:r>
            <a:endParaRPr lang="hu-HU" dirty="0"/>
          </a:p>
          <a:p>
            <a:r>
              <a:rPr lang="hu-HU" u="sng" dirty="0">
                <a:hlinkClick r:id="rId10"/>
              </a:rPr>
              <a:t>https://tailwind-coaching.com/2016/12/26/keys-to-building-functional-threshold-power/</a:t>
            </a:r>
            <a:endParaRPr lang="hu-HU" dirty="0"/>
          </a:p>
          <a:p>
            <a:r>
              <a:rPr lang="hu-HU" u="sng" dirty="0">
                <a:hlinkClick r:id="rId11"/>
              </a:rPr>
              <a:t>https://roadcyclinguk.com/longform/three-training-sessions-to-improve-functional-threshold-power-ftp</a:t>
            </a:r>
            <a:endParaRPr lang="hu-HU" dirty="0"/>
          </a:p>
          <a:p>
            <a:r>
              <a:rPr lang="hu-HU" u="sng" dirty="0">
                <a:hlinkClick r:id="rId12"/>
              </a:rPr>
              <a:t>https://tailwind-coaching.com/2015/12/02/high-intensity-interval-training-1/</a:t>
            </a:r>
            <a:endParaRPr lang="hu-HU" dirty="0"/>
          </a:p>
          <a:p>
            <a:r>
              <a:rPr lang="hu-HU" u="sng" dirty="0">
                <a:hlinkClick r:id="rId13"/>
              </a:rPr>
              <a:t>https://www.asiatri.com/2021/03/3-key-bike-workouts-building-ironman-training-routine/</a:t>
            </a:r>
            <a:endParaRPr lang="hu-HU" dirty="0"/>
          </a:p>
          <a:p>
            <a:r>
              <a:rPr lang="hu-H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06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9941" y="807815"/>
            <a:ext cx="8596667" cy="566738"/>
          </a:xfrm>
        </p:spPr>
        <p:txBody>
          <a:bodyPr>
            <a:normAutofit fontScale="90000"/>
          </a:bodyPr>
          <a:lstStyle/>
          <a:p>
            <a:r>
              <a:rPr lang="hu-HU" sz="4900" dirty="0" smtClean="0"/>
              <a:t>A </a:t>
            </a:r>
            <a:r>
              <a:rPr lang="hu-HU" sz="4400" dirty="0" smtClean="0"/>
              <a:t>kiindulópont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6644" y="1722346"/>
            <a:ext cx="8596667" cy="674024"/>
          </a:xfrm>
        </p:spPr>
        <p:txBody>
          <a:bodyPr>
            <a:normAutofit fontScale="25000" lnSpcReduction="20000"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sz="7400" dirty="0" smtClean="0"/>
              <a:t>Befejezett tanulmányi kötelezettségek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sz="7400" dirty="0" smtClean="0"/>
              <a:t>Elkezdtem négyütemű </a:t>
            </a:r>
            <a:r>
              <a:rPr lang="hu-HU" sz="7400" dirty="0" err="1" smtClean="0"/>
              <a:t>fekvőtámaszozni</a:t>
            </a:r>
            <a:endParaRPr lang="hu-HU" sz="7400" dirty="0" smtClean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sz="7400" dirty="0" smtClean="0"/>
              <a:t>Nyugodt, jó alvónak tűnő gyerek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sz="7400" dirty="0" err="1" smtClean="0"/>
              <a:t>Covid</a:t>
            </a:r>
            <a:r>
              <a:rPr lang="hu-HU" sz="7400" dirty="0" smtClean="0"/>
              <a:t> alatt kaptam egy futócimborát</a:t>
            </a:r>
          </a:p>
          <a:p>
            <a:endParaRPr lang="hu-HU" dirty="0"/>
          </a:p>
        </p:txBody>
      </p:sp>
      <p:pic>
        <p:nvPicPr>
          <p:cNvPr id="27" name="Kép helye 2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6" b="11176"/>
          <a:stretch>
            <a:fillRect/>
          </a:stretch>
        </p:blipFill>
        <p:spPr>
          <a:xfrm>
            <a:off x="6327648" y="807815"/>
            <a:ext cx="5254752" cy="5563854"/>
          </a:xfrm>
        </p:spPr>
      </p:pic>
    </p:spTree>
    <p:extLst>
      <p:ext uri="{BB962C8B-B14F-4D97-AF65-F5344CB8AC3E}">
        <p14:creationId xmlns:p14="http://schemas.microsoft.com/office/powerpoint/2010/main" val="7277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7399" y="-341871"/>
            <a:ext cx="8596668" cy="13208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4977" y="764275"/>
            <a:ext cx="8596668" cy="3880773"/>
          </a:xfrm>
        </p:spPr>
        <p:txBody>
          <a:bodyPr>
            <a:normAutofit fontScale="25000" lnSpcReduction="20000"/>
          </a:bodyPr>
          <a:lstStyle/>
          <a:p>
            <a:r>
              <a:rPr lang="hu-HU" dirty="0"/>
              <a:t>Úszás:</a:t>
            </a:r>
          </a:p>
          <a:p>
            <a:r>
              <a:rPr lang="hu-HU" dirty="0" err="1"/>
              <a:t>Going</a:t>
            </a:r>
            <a:r>
              <a:rPr lang="hu-HU" dirty="0"/>
              <a:t> </a:t>
            </a:r>
            <a:r>
              <a:rPr lang="hu-HU" dirty="0" err="1"/>
              <a:t>long</a:t>
            </a:r>
            <a:endParaRPr lang="hu-HU" dirty="0"/>
          </a:p>
          <a:p>
            <a:r>
              <a:rPr lang="hu-HU" dirty="0"/>
              <a:t> </a:t>
            </a:r>
          </a:p>
          <a:p>
            <a:r>
              <a:rPr lang="hu-HU" dirty="0"/>
              <a:t>Erősítés:</a:t>
            </a:r>
          </a:p>
          <a:p>
            <a:r>
              <a:rPr lang="hu-HU" u="sng" dirty="0">
                <a:hlinkClick r:id="rId2"/>
              </a:rPr>
              <a:t>https://bikemag.hu/magazin/edzes-bazis-erosito-gyakorlatok-kerekparosoknak/</a:t>
            </a:r>
            <a:endParaRPr lang="hu-HU" dirty="0"/>
          </a:p>
          <a:p>
            <a:r>
              <a:rPr lang="hu-HU" u="sng" dirty="0">
                <a:hlinkClick r:id="rId3"/>
              </a:rPr>
              <a:t>https://www.welovecycling.com/hu/edzes-es-eletmod/4-eronleti-gyakorlat-amire-valoban-szukseged-van-a-bringazashoz/</a:t>
            </a:r>
            <a:endParaRPr lang="hu-HU" dirty="0"/>
          </a:p>
          <a:p>
            <a:r>
              <a:rPr lang="hu-HU" u="sng" dirty="0">
                <a:hlinkClick r:id="rId4"/>
              </a:rPr>
              <a:t>https://futolepes.com/edzesnaplo/erosito-gyakorlatsor-kifejezetten-futoknak.futas</a:t>
            </a:r>
            <a:endParaRPr lang="hu-HU" dirty="0"/>
          </a:p>
          <a:p>
            <a:r>
              <a:rPr lang="hu-HU" dirty="0"/>
              <a:t> </a:t>
            </a:r>
          </a:p>
          <a:p>
            <a:r>
              <a:rPr lang="hu-HU" dirty="0"/>
              <a:t>Frissítés: </a:t>
            </a:r>
          </a:p>
          <a:p>
            <a:r>
              <a:rPr lang="hu-HU" u="sng" dirty="0">
                <a:hlinkClick r:id="rId5"/>
              </a:rPr>
              <a:t>https://www.terepsport.hu/edzes/item/6297-7-frissitesi-hiba-ironman-es-mas-hosszu-versenyeken</a:t>
            </a:r>
            <a:endParaRPr lang="hu-HU" dirty="0"/>
          </a:p>
          <a:p>
            <a:r>
              <a:rPr lang="hu-HU" u="sng" dirty="0">
                <a:hlinkClick r:id="rId6"/>
              </a:rPr>
              <a:t>https://www.sponser.hu/blog_cikk/sporttaplalkozas-kozvetlenul-a-verseny-elott-es-a-verseny-soran-59</a:t>
            </a:r>
            <a:endParaRPr lang="hu-HU" dirty="0"/>
          </a:p>
          <a:p>
            <a:r>
              <a:rPr lang="hu-HU" u="sng" dirty="0">
                <a:hlinkClick r:id="rId7"/>
              </a:rPr>
              <a:t>https://hammer-nutrition.hu/hu/tudasanyag/poszt/1-a-versenyt-megelozo-etrend.html</a:t>
            </a:r>
            <a:endParaRPr lang="hu-HU" dirty="0"/>
          </a:p>
          <a:p>
            <a:r>
              <a:rPr lang="hu-HU" u="sng" dirty="0">
                <a:hlinkClick r:id="rId8"/>
              </a:rPr>
              <a:t>https://www.simplesport.hu/natrium-fontossaga-sportoloknak/</a:t>
            </a:r>
            <a:endParaRPr lang="hu-HU" dirty="0"/>
          </a:p>
          <a:p>
            <a:r>
              <a:rPr lang="hu-HU" u="sng" dirty="0">
                <a:hlinkClick r:id="rId9"/>
              </a:rPr>
              <a:t>https://www.simplesport.hu/hidratacio/</a:t>
            </a:r>
            <a:endParaRPr lang="hu-HU" dirty="0"/>
          </a:p>
          <a:p>
            <a:r>
              <a:rPr lang="hu-HU" u="sng" dirty="0">
                <a:hlinkClick r:id="rId10"/>
              </a:rPr>
              <a:t>https://www.youtube.com/watch?v=8fnvdRT1dNM</a:t>
            </a:r>
            <a:endParaRPr lang="hu-HU" dirty="0"/>
          </a:p>
          <a:p>
            <a:r>
              <a:rPr lang="hu-HU" u="sng" dirty="0">
                <a:hlinkClick r:id="rId11"/>
              </a:rPr>
              <a:t>https://www.youtube.com/watch?v=RZok00evBgE&amp;t=1008s</a:t>
            </a:r>
            <a:endParaRPr lang="hu-HU" dirty="0"/>
          </a:p>
          <a:p>
            <a:r>
              <a:rPr lang="hu-HU" dirty="0"/>
              <a:t>Táplálkozás:</a:t>
            </a:r>
          </a:p>
          <a:p>
            <a:r>
              <a:rPr lang="hu-HU" dirty="0" err="1"/>
              <a:t>Silye</a:t>
            </a:r>
            <a:r>
              <a:rPr lang="hu-HU" dirty="0"/>
              <a:t> Gabriella: Sporttáplálkozás a maximális teljesítményhez</a:t>
            </a:r>
          </a:p>
          <a:p>
            <a:r>
              <a:rPr lang="hu-HU" u="sng" dirty="0">
                <a:hlinkClick r:id="rId12"/>
              </a:rPr>
              <a:t>http://www.jgypk.hu/tamop13e/tananyag_html/tananyag_sportorvos/i31_sznhidrtfogyaszts_s_glikognraktrozs.html</a:t>
            </a:r>
            <a:endParaRPr lang="hu-HU" dirty="0"/>
          </a:p>
          <a:p>
            <a:r>
              <a:rPr lang="hu-HU" u="sng" dirty="0">
                <a:hlinkClick r:id="rId13"/>
              </a:rPr>
              <a:t>https://www.triathlete.com/nutrition/the-numbers-game-what-to-count-instead-of-calories/</a:t>
            </a:r>
            <a:endParaRPr lang="hu-HU" dirty="0"/>
          </a:p>
          <a:p>
            <a:r>
              <a:rPr lang="hu-HU" u="sng" dirty="0">
                <a:hlinkClick r:id="rId14"/>
              </a:rPr>
              <a:t>https://futolepes.com/edzesnaplo/szenhidrat-kura-kizarolag-elszant-maratonfutoknak.futas</a:t>
            </a:r>
            <a:endParaRPr lang="hu-HU" dirty="0"/>
          </a:p>
          <a:p>
            <a:r>
              <a:rPr lang="hu-HU" u="sng" dirty="0">
                <a:hlinkClick r:id="rId15"/>
              </a:rPr>
              <a:t>https://www.enduraid.hu/post/sz%C3%A9nhidr%C3%A1tlemer%C3%ADt%C5%91-edz%C3%A9s</a:t>
            </a:r>
            <a:endParaRPr lang="hu-HU" dirty="0"/>
          </a:p>
          <a:p>
            <a:r>
              <a:rPr lang="hu-HU" u="sng" dirty="0">
                <a:hlinkClick r:id="rId16"/>
              </a:rPr>
              <a:t>https://www.triathlete.com/nutrition/race-fueling/the-dos-and-donts-of-getting-leaner/</a:t>
            </a:r>
            <a:endParaRPr lang="hu-HU" dirty="0"/>
          </a:p>
          <a:p>
            <a:r>
              <a:rPr lang="hu-HU" dirty="0"/>
              <a:t> </a:t>
            </a:r>
          </a:p>
          <a:p>
            <a:r>
              <a:rPr lang="hu-HU" dirty="0"/>
              <a:t> </a:t>
            </a:r>
          </a:p>
          <a:p>
            <a:r>
              <a:rPr lang="hu-HU" dirty="0"/>
              <a:t>Regeneráció:</a:t>
            </a:r>
          </a:p>
          <a:p>
            <a:r>
              <a:rPr lang="hu-HU" u="sng" dirty="0">
                <a:hlinkClick r:id="rId17"/>
              </a:rPr>
              <a:t>https://sportorvos.hu/stretching-gyakorlatok/</a:t>
            </a:r>
            <a:endParaRPr lang="hu-HU" dirty="0"/>
          </a:p>
          <a:p>
            <a:r>
              <a:rPr lang="hu-HU" u="sng" dirty="0">
                <a:hlinkClick r:id="rId18"/>
              </a:rPr>
              <a:t>https://www.triathlete.com/training/recovery/dear-coach-how-should-i-plan-my-recovery-days/</a:t>
            </a:r>
            <a:endParaRPr lang="hu-HU" dirty="0"/>
          </a:p>
          <a:p>
            <a:r>
              <a:rPr lang="hu-HU" u="sng" dirty="0">
                <a:hlinkClick r:id="rId19"/>
              </a:rPr>
              <a:t>https://www.provitamin.hu/magazin/a-11-legjobb-termeszetes-etvagycsokkento-a687.html</a:t>
            </a:r>
            <a:endParaRPr lang="hu-HU" dirty="0"/>
          </a:p>
          <a:p>
            <a:r>
              <a:rPr lang="hu-HU" u="sng" dirty="0">
                <a:hlinkClick r:id="rId20"/>
              </a:rPr>
              <a:t>https://www.youtube.com/watch?v=IaTKWExi-4Q</a:t>
            </a:r>
            <a:endParaRPr lang="hu-HU" dirty="0"/>
          </a:p>
          <a:p>
            <a:r>
              <a:rPr lang="hu-HU" u="sng" dirty="0">
                <a:hlinkClick r:id="rId21"/>
              </a:rPr>
              <a:t>https://bici.reblog.hu/gyorsabb-regeneracio-10-lepesben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25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609600"/>
            <a:ext cx="6316590" cy="2226060"/>
          </a:xfrm>
        </p:spPr>
        <p:txBody>
          <a:bodyPr>
            <a:normAutofit fontScale="32500" lnSpcReduction="20000"/>
          </a:bodyPr>
          <a:lstStyle/>
          <a:p>
            <a:r>
              <a:rPr lang="hu-HU" dirty="0"/>
              <a:t>Hőakklimatizáció:</a:t>
            </a:r>
          </a:p>
          <a:p>
            <a:r>
              <a:rPr lang="hu-HU" u="sng" dirty="0">
                <a:hlinkClick r:id="rId2"/>
              </a:rPr>
              <a:t>https://scientifictriathlon.com/tts138/#tab-con-3</a:t>
            </a:r>
            <a:endParaRPr lang="hu-HU" dirty="0"/>
          </a:p>
          <a:p>
            <a:r>
              <a:rPr lang="hu-HU" u="sng" dirty="0">
                <a:hlinkClick r:id="rId3"/>
              </a:rPr>
              <a:t>https://sportoljma.hu/magazin/a-nagy-kerdes-mivel-frissitsek-sportolas-kozben</a:t>
            </a:r>
            <a:endParaRPr lang="hu-HU" dirty="0"/>
          </a:p>
          <a:p>
            <a:r>
              <a:rPr lang="hu-HU" u="sng" dirty="0">
                <a:hlinkClick r:id="rId4"/>
              </a:rPr>
              <a:t>https://www.triathlete.com/training/this-heat-adaptation-hack-will-surprise-you/</a:t>
            </a:r>
            <a:endParaRPr lang="hu-HU" dirty="0"/>
          </a:p>
          <a:p>
            <a:r>
              <a:rPr lang="hu-HU" u="sng" dirty="0">
                <a:hlinkClick r:id="rId5"/>
              </a:rPr>
              <a:t>https://www.purplepatchfitness.com/freetrainingtips/2021-4-26/-improve-triathlon-performance-in-the-heat-with-the-sauna-protocol-heat-acclimation-training</a:t>
            </a:r>
            <a:endParaRPr lang="hu-HU" dirty="0"/>
          </a:p>
          <a:p>
            <a:r>
              <a:rPr lang="hu-HU" u="sng" dirty="0">
                <a:hlinkClick r:id="rId6"/>
              </a:rPr>
              <a:t>https://www.ncbi.nlm.nih.gov/pmc/articles/PMC6306444/</a:t>
            </a:r>
            <a:endParaRPr lang="hu-HU" dirty="0"/>
          </a:p>
          <a:p>
            <a:r>
              <a:rPr lang="hu-HU" u="sng" dirty="0">
                <a:hlinkClick r:id="rId7"/>
              </a:rPr>
              <a:t>https://www.frontiersin.org/articles/10.3389/fphys.2018.01851/full</a:t>
            </a:r>
            <a:endParaRPr lang="hu-HU" dirty="0"/>
          </a:p>
          <a:p>
            <a:r>
              <a:rPr lang="hu-HU" dirty="0"/>
              <a:t> </a:t>
            </a:r>
          </a:p>
          <a:p>
            <a:r>
              <a:rPr lang="hu-HU" dirty="0" err="1"/>
              <a:t>Tapering</a:t>
            </a:r>
            <a:r>
              <a:rPr lang="hu-HU" dirty="0"/>
              <a:t>:</a:t>
            </a:r>
          </a:p>
          <a:p>
            <a:r>
              <a:rPr lang="hu-HU" u="sng" dirty="0">
                <a:hlinkClick r:id="rId8"/>
              </a:rPr>
              <a:t>https://www.trainingpeaks.com/blog/dave-scotts-perfect-ironman-world-championship-taper/</a:t>
            </a:r>
            <a:endParaRPr lang="hu-HU" dirty="0"/>
          </a:p>
          <a:p>
            <a:r>
              <a:rPr lang="hu-HU" dirty="0"/>
              <a:t> </a:t>
            </a:r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95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Előkészület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Kb. január közepén döntöttem el a nevezést, ekkor benne voltam egy 12 hetes </a:t>
            </a:r>
            <a:r>
              <a:rPr lang="hu-HU" dirty="0" err="1" smtClean="0"/>
              <a:t>négyötemű</a:t>
            </a:r>
            <a:r>
              <a:rPr lang="hu-HU" dirty="0" smtClean="0"/>
              <a:t> fekvőtámaszos programban, amit dombos erdei futások egészítettek ki.</a:t>
            </a:r>
          </a:p>
          <a:p>
            <a:r>
              <a:rPr lang="hu-HU" dirty="0" smtClean="0"/>
              <a:t>12 hetes vegyes anaerob-aerob előkészítő szakasz:</a:t>
            </a:r>
          </a:p>
          <a:p>
            <a:pPr lvl="2"/>
            <a:r>
              <a:rPr lang="hu-HU" dirty="0" smtClean="0"/>
              <a:t>Ebben már benne voltam, és nem akartam abbahagyni</a:t>
            </a:r>
          </a:p>
          <a:p>
            <a:pPr lvl="2"/>
            <a:r>
              <a:rPr lang="hu-HU" dirty="0" smtClean="0"/>
              <a:t>Natív sportom a foci, ez a munka ismerős</a:t>
            </a:r>
          </a:p>
          <a:p>
            <a:pPr lvl="2"/>
            <a:r>
              <a:rPr lang="hu-HU" dirty="0" smtClean="0"/>
              <a:t>Azt írták, hogy 23 hétnél nem érdemes hosszabb felkészülési tervet írni (</a:t>
            </a:r>
            <a:r>
              <a:rPr lang="hu-HU" dirty="0" err="1"/>
              <a:t>D</a:t>
            </a:r>
            <a:r>
              <a:rPr lang="hu-HU" dirty="0" err="1" smtClean="0"/>
              <a:t>ubecz</a:t>
            </a:r>
            <a:r>
              <a:rPr lang="hu-HU" dirty="0" smtClean="0"/>
              <a:t>) (és ekkor még nem találkoztam más irodalommal)</a:t>
            </a:r>
          </a:p>
          <a:p>
            <a:pPr lvl="2"/>
            <a:r>
              <a:rPr lang="hu-HU" dirty="0" smtClean="0"/>
              <a:t>Fogalmam sem volt, hogy hogy kell előkészítő szakaszt csinálni IM specifikusan</a:t>
            </a:r>
          </a:p>
          <a:p>
            <a:pPr lvl="2"/>
            <a:r>
              <a:rPr lang="hu-HU" dirty="0" smtClean="0"/>
              <a:t>Azt erősíteni, amim van: hegyi biciklizések, </a:t>
            </a:r>
            <a:r>
              <a:rPr lang="hu-HU" dirty="0" err="1" smtClean="0"/>
              <a:t>hilles</a:t>
            </a:r>
            <a:r>
              <a:rPr lang="hu-HU" dirty="0" smtClean="0"/>
              <a:t> erdei futások, négyütemű fekvőtámaszok</a:t>
            </a:r>
          </a:p>
          <a:p>
            <a:pPr marL="914400" lvl="2" indent="0">
              <a:buNone/>
            </a:pPr>
            <a:endParaRPr lang="hu-HU" dirty="0" smtClean="0"/>
          </a:p>
          <a:p>
            <a:pPr lvl="2"/>
            <a:endParaRPr lang="hu-HU" dirty="0" smtClean="0"/>
          </a:p>
          <a:p>
            <a:pPr marL="914400" lvl="2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9852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545592"/>
            <a:ext cx="8596667" cy="566738"/>
          </a:xfrm>
        </p:spPr>
        <p:txBody>
          <a:bodyPr>
            <a:normAutofit fontScale="90000"/>
          </a:bodyPr>
          <a:lstStyle/>
          <a:p>
            <a:r>
              <a:rPr lang="hu-HU" sz="3200" dirty="0" smtClean="0"/>
              <a:t>Tapasztalat</a:t>
            </a:r>
            <a:endParaRPr lang="hu-HU" sz="3200" dirty="0"/>
          </a:p>
        </p:txBody>
      </p:sp>
      <p:graphicFrame>
        <p:nvGraphicFramePr>
          <p:cNvPr id="5" name="Kép helye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206973141"/>
              </p:ext>
            </p:extLst>
          </p:nvPr>
        </p:nvGraphicFramePr>
        <p:xfrm>
          <a:off x="677334" y="2896235"/>
          <a:ext cx="8596312" cy="384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7334" y="1287357"/>
            <a:ext cx="6528139" cy="65270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Ma már nem így készülnék elő, hanem sportágspecifikusan, sok úszással, </a:t>
            </a:r>
            <a:r>
              <a:rPr lang="hu-HU" sz="1800" dirty="0" err="1" smtClean="0"/>
              <a:t>spininggel</a:t>
            </a:r>
            <a:endParaRPr lang="hu-H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De önbizalmat adott, hogy bírok intenzíven dolgozni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És tudom emelni az edzésterjedelmet</a:t>
            </a:r>
          </a:p>
        </p:txBody>
      </p:sp>
    </p:spTree>
    <p:extLst>
      <p:ext uri="{BB962C8B-B14F-4D97-AF65-F5344CB8AC3E}">
        <p14:creationId xmlns:p14="http://schemas.microsoft.com/office/powerpoint/2010/main" val="39580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Felkészülés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11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23 hét alatt…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4 hét </a:t>
            </a:r>
            <a:r>
              <a:rPr lang="hu-HU" dirty="0" err="1" smtClean="0"/>
              <a:t>base</a:t>
            </a:r>
            <a:r>
              <a:rPr lang="hu-HU" dirty="0" smtClean="0"/>
              <a:t> 1 – </a:t>
            </a:r>
            <a:r>
              <a:rPr lang="hu-HU" dirty="0" err="1" smtClean="0"/>
              <a:t>futásosabb</a:t>
            </a:r>
            <a:endParaRPr lang="hu-HU" dirty="0" smtClean="0"/>
          </a:p>
          <a:p>
            <a:r>
              <a:rPr lang="hu-HU" dirty="0" smtClean="0"/>
              <a:t>4 hét </a:t>
            </a:r>
            <a:r>
              <a:rPr lang="hu-HU" dirty="0" err="1" smtClean="0"/>
              <a:t>base</a:t>
            </a:r>
            <a:r>
              <a:rPr lang="hu-HU" dirty="0" smtClean="0"/>
              <a:t> 2 – </a:t>
            </a:r>
            <a:r>
              <a:rPr lang="hu-HU" dirty="0" err="1" smtClean="0"/>
              <a:t>úszásosabb</a:t>
            </a:r>
            <a:endParaRPr lang="hu-HU" dirty="0" smtClean="0"/>
          </a:p>
          <a:p>
            <a:r>
              <a:rPr lang="hu-HU" dirty="0" smtClean="0"/>
              <a:t>5 hét </a:t>
            </a:r>
            <a:r>
              <a:rPr lang="hu-HU" dirty="0" err="1" smtClean="0"/>
              <a:t>base</a:t>
            </a:r>
            <a:r>
              <a:rPr lang="hu-HU" dirty="0" smtClean="0"/>
              <a:t> 3 – </a:t>
            </a:r>
            <a:r>
              <a:rPr lang="hu-HU" dirty="0" err="1" smtClean="0"/>
              <a:t>bringásabb</a:t>
            </a:r>
            <a:endParaRPr lang="hu-HU" dirty="0" smtClean="0"/>
          </a:p>
          <a:p>
            <a:r>
              <a:rPr lang="hu-HU" dirty="0" smtClean="0"/>
              <a:t>2 hét </a:t>
            </a:r>
            <a:r>
              <a:rPr lang="hu-HU" dirty="0" smtClean="0">
                <a:solidFill>
                  <a:srgbClr val="FF0000"/>
                </a:solidFill>
              </a:rPr>
              <a:t>pihenősebb</a:t>
            </a:r>
            <a:r>
              <a:rPr lang="hu-HU" dirty="0" smtClean="0"/>
              <a:t> (…)</a:t>
            </a:r>
          </a:p>
          <a:p>
            <a:r>
              <a:rPr lang="hu-HU" dirty="0" smtClean="0"/>
              <a:t>5 hét </a:t>
            </a:r>
            <a:r>
              <a:rPr lang="hu-HU" dirty="0" err="1" smtClean="0"/>
              <a:t>build</a:t>
            </a:r>
            <a:endParaRPr lang="hu-HU" dirty="0" smtClean="0"/>
          </a:p>
          <a:p>
            <a:r>
              <a:rPr lang="hu-HU" dirty="0" smtClean="0"/>
              <a:t>2 hét </a:t>
            </a:r>
            <a:r>
              <a:rPr lang="hu-HU" dirty="0" err="1" smtClean="0"/>
              <a:t>peak</a:t>
            </a:r>
            <a:endParaRPr lang="hu-HU" dirty="0" smtClean="0"/>
          </a:p>
          <a:p>
            <a:r>
              <a:rPr lang="hu-HU" dirty="0" smtClean="0"/>
              <a:t>Versenyhét</a:t>
            </a:r>
          </a:p>
          <a:p>
            <a:endParaRPr lang="hu-HU" dirty="0" smtClean="0"/>
          </a:p>
          <a:p>
            <a:pPr lvl="1"/>
            <a:endParaRPr lang="hu-HU" dirty="0" smtClean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206056"/>
              </p:ext>
            </p:extLst>
          </p:nvPr>
        </p:nvGraphicFramePr>
        <p:xfrm>
          <a:off x="3810000" y="2057400"/>
          <a:ext cx="4953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03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43085</TotalTime>
  <Words>3667</Words>
  <Application>Microsoft Office PowerPoint</Application>
  <PresentationFormat>Szélesvásznú</PresentationFormat>
  <Paragraphs>608</Paragraphs>
  <Slides>51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51</vt:i4>
      </vt:variant>
    </vt:vector>
  </HeadingPairs>
  <TitlesOfParts>
    <vt:vector size="57" baseType="lpstr">
      <vt:lpstr>Arial</vt:lpstr>
      <vt:lpstr>Calibri</vt:lpstr>
      <vt:lpstr>Trebuchet MS</vt:lpstr>
      <vt:lpstr>Wingdings</vt:lpstr>
      <vt:lpstr>Wingdings 3</vt:lpstr>
      <vt:lpstr>Fazetta</vt:lpstr>
      <vt:lpstr>Amikor pontosan annyit kapsz, mint amennyit beletettél</vt:lpstr>
      <vt:lpstr>Mit szeretnék?</vt:lpstr>
      <vt:lpstr>Mim van hozzá?</vt:lpstr>
      <vt:lpstr>Mit teszek bele?</vt:lpstr>
      <vt:lpstr>A kiindulópont </vt:lpstr>
      <vt:lpstr>Előkészület</vt:lpstr>
      <vt:lpstr>Tapasztalat</vt:lpstr>
      <vt:lpstr>Felkészülés</vt:lpstr>
      <vt:lpstr>23 hét alatt…</vt:lpstr>
      <vt:lpstr>Észlelt nehézségi fok (RPE)</vt:lpstr>
      <vt:lpstr>Base 1 – a futásos</vt:lpstr>
      <vt:lpstr>Base 2 - úszásos</vt:lpstr>
      <vt:lpstr>Base 2- úszásos edzésszerkezet</vt:lpstr>
      <vt:lpstr>Adatok</vt:lpstr>
      <vt:lpstr>Base 3 - bringázós</vt:lpstr>
      <vt:lpstr>Base 3 – bringázós edzésszerkezet</vt:lpstr>
      <vt:lpstr>Adatok: </vt:lpstr>
      <vt:lpstr>Erősítések</vt:lpstr>
      <vt:lpstr>A két maraton teszt</vt:lpstr>
      <vt:lpstr>A fekete hét</vt:lpstr>
      <vt:lpstr>Build – bicikli domináns</vt:lpstr>
      <vt:lpstr>Peak</vt:lpstr>
      <vt:lpstr>BT edzések</vt:lpstr>
      <vt:lpstr>Hőakklimatizáció</vt:lpstr>
      <vt:lpstr>Passzív hőakklimatizáció</vt:lpstr>
      <vt:lpstr>Ahogy én csináltam…</vt:lpstr>
      <vt:lpstr>Táplálkozás</vt:lpstr>
      <vt:lpstr>A minőségi kaják</vt:lpstr>
      <vt:lpstr>Mit mikor?</vt:lpstr>
      <vt:lpstr>PowerPoint-bemutató</vt:lpstr>
      <vt:lpstr>Regeneráció</vt:lpstr>
      <vt:lpstr>PowerPoint-bemutató</vt:lpstr>
      <vt:lpstr>Munka-család-sport:  dinamikus egyensúly</vt:lpstr>
      <vt:lpstr>PowerPoint-bemutató</vt:lpstr>
      <vt:lpstr>Dinamikus = labilis?</vt:lpstr>
      <vt:lpstr>Akit vártunk, és amit nem…</vt:lpstr>
      <vt:lpstr>Versenyhét </vt:lpstr>
      <vt:lpstr>Verseny </vt:lpstr>
      <vt:lpstr>Mire vágyom? Mi a célom?</vt:lpstr>
      <vt:lpstr>Mentális terv, versenystratégia - úszás</vt:lpstr>
      <vt:lpstr>Mentális terv, versenystratégia - bringa</vt:lpstr>
      <vt:lpstr>Mentális terv, versenystratégia - futás</vt:lpstr>
      <vt:lpstr>Eredmény</vt:lpstr>
      <vt:lpstr>Úszás – 1:16:26</vt:lpstr>
      <vt:lpstr>Bringa – 5:49:14</vt:lpstr>
      <vt:lpstr>Futás – 3:44:35</vt:lpstr>
      <vt:lpstr>PowerPoint-bemutató</vt:lpstr>
      <vt:lpstr>Köszi a figyelmet. </vt:lpstr>
      <vt:lpstr>Linkek, tippek, irodalom: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user</cp:lastModifiedBy>
  <cp:revision>93</cp:revision>
  <dcterms:created xsi:type="dcterms:W3CDTF">2021-10-22T11:31:38Z</dcterms:created>
  <dcterms:modified xsi:type="dcterms:W3CDTF">2022-01-28T16:39:54Z</dcterms:modified>
</cp:coreProperties>
</file>