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378" r:id="rId2"/>
    <p:sldId id="387" r:id="rId3"/>
    <p:sldId id="389" r:id="rId4"/>
    <p:sldId id="388" r:id="rId5"/>
    <p:sldId id="405" r:id="rId6"/>
    <p:sldId id="407" r:id="rId7"/>
    <p:sldId id="390" r:id="rId8"/>
    <p:sldId id="406" r:id="rId9"/>
    <p:sldId id="408" r:id="rId10"/>
    <p:sldId id="391" r:id="rId11"/>
    <p:sldId id="392" r:id="rId12"/>
    <p:sldId id="393" r:id="rId13"/>
    <p:sldId id="410" r:id="rId14"/>
    <p:sldId id="394" r:id="rId15"/>
    <p:sldId id="409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ce_home" initials="B" lastIdx="10" clrIdx="0">
    <p:extLst>
      <p:ext uri="{19B8F6BF-5375-455C-9EA6-DF929625EA0E}">
        <p15:presenceInfo xmlns:p15="http://schemas.microsoft.com/office/powerpoint/2012/main" userId="Bence_hom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F05"/>
    <a:srgbClr val="183EA8"/>
    <a:srgbClr val="1D1880"/>
    <a:srgbClr val="3B31FF"/>
    <a:srgbClr val="B32552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3968" autoAdjust="0"/>
  </p:normalViewPr>
  <p:slideViewPr>
    <p:cSldViewPr snapToGrid="0">
      <p:cViewPr varScale="1">
        <p:scale>
          <a:sx n="108" d="100"/>
          <a:sy n="108" d="100"/>
        </p:scale>
        <p:origin x="540" y="114"/>
      </p:cViewPr>
      <p:guideLst/>
    </p:cSldViewPr>
  </p:slideViewPr>
  <p:outlineViewPr>
    <p:cViewPr>
      <p:scale>
        <a:sx n="33" d="100"/>
        <a:sy n="33" d="100"/>
      </p:scale>
      <p:origin x="0" y="-241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E51FF-3941-409F-AB91-61F77E778CB8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D6CC1-5FC5-4872-A55E-FF72C8CAC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86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6CC1-5FC5-4872-A55E-FF72C8CAC8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25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6CC1-5FC5-4872-A55E-FF72C8CAC8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17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6CC1-5FC5-4872-A55E-FF72C8CAC8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03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6CC1-5FC5-4872-A55E-FF72C8CAC8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95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6CC1-5FC5-4872-A55E-FF72C8CAC8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30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6CC1-5FC5-4872-A55E-FF72C8CAC8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76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6CC1-5FC5-4872-A55E-FF72C8CAC8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61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6CC1-5FC5-4872-A55E-FF72C8CAC8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26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6CC1-5FC5-4872-A55E-FF72C8CAC8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06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6CC1-5FC5-4872-A55E-FF72C8CAC8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00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6CC1-5FC5-4872-A55E-FF72C8CAC8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24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6CC1-5FC5-4872-A55E-FF72C8CAC8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10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6CC1-5FC5-4872-A55E-FF72C8CAC8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09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6CC1-5FC5-4872-A55E-FF72C8CAC8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94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D6CC1-5FC5-4872-A55E-FF72C8CAC8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1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39D33-74EF-4E76-9EAF-BEC28D07ADDB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43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AD136-C138-4911-8D1E-3134EFE49D36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0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DFB8-28FD-483E-8D57-C3C1323C2F11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9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869C7-83DC-432D-8698-84A4F63EE558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9207759" y="6356350"/>
            <a:ext cx="2743200" cy="365125"/>
          </a:xfrm>
        </p:spPr>
        <p:txBody>
          <a:bodyPr/>
          <a:lstStyle/>
          <a:p>
            <a:fld id="{102447D4-74E6-45D9-B229-57829C900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0EF85-094F-4364-86EC-A89F6370A532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10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5204-FA7A-4FB9-A6F1-039D5D69B425}" type="datetime1">
              <a:rPr lang="en-US" smtClean="0"/>
              <a:t>5/20/2022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1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5608-C178-4819-8506-88629B8695E9}" type="datetime1">
              <a:rPr lang="en-US" smtClean="0"/>
              <a:t>5/20/2022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69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1E86D-A986-4B6E-913D-998BCFDE72D4}" type="datetime1">
              <a:rPr lang="en-US" smtClean="0"/>
              <a:t>5/20/2022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5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19F89-B368-4EC7-BB48-40031696602D}" type="datetime1">
              <a:rPr lang="en-US" smtClean="0"/>
              <a:t>5/20/2022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5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A62E8-FEFD-438D-B586-BE077B9E467D}" type="datetime1">
              <a:rPr lang="en-US" smtClean="0"/>
              <a:t>5/20/2022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01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8EAC5-E14A-42B6-B2D9-13B657DE3C3F}" type="datetime1">
              <a:rPr lang="en-US" smtClean="0"/>
              <a:t>5/20/2022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19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BC646-EEBA-4482-81F4-7FCEC4119617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447D4-74E6-45D9-B229-57829C900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7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rava.com/activities/2833611355" TargetMode="External"/><Relationship Id="rId5" Type="http://schemas.openxmlformats.org/officeDocument/2006/relationships/hyperlink" Target="https://www.strava.com/activities/740196450?" TargetMode="External"/><Relationship Id="rId4" Type="http://schemas.openxmlformats.org/officeDocument/2006/relationships/hyperlink" Target="https://www.extrememan.hu/blogs/204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hyperlink" Target="https://www.facebook.com/marosib/posts/10213097526391901" TargetMode="External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hyperlink" Target="https://www.strava.com/activities/6092052932?share_sig=%5bC@75b4a8b1633889269&amp;utm_medium=social&amp;utm_source=android_share" TargetMode="External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hyperlink" Target="https://www.facebook.com/marosib/posts/10215643265313783" TargetMode="External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e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73070"/>
            <a:ext cx="12192000" cy="7731070"/>
          </a:xfrm>
          <a:prstGeom prst="rect">
            <a:avLst/>
          </a:prstGeom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1" y="3668110"/>
            <a:ext cx="12192000" cy="31898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>
                <a:latin typeface="Quicksand" panose="02000000000000000000" pitchFamily="2" charset="0"/>
              </a:rPr>
              <a:t>Amit a Gepárdoknál tanultam</a:t>
            </a:r>
          </a:p>
          <a:p>
            <a:pPr algn="ctr"/>
            <a:r>
              <a:rPr lang="hu-HU" sz="2800" dirty="0" smtClean="0">
                <a:latin typeface="Quicksand" panose="02000000000000000000" pitchFamily="2" charset="0"/>
              </a:rPr>
              <a:t>- és pár dolog, amit előtte…</a:t>
            </a:r>
            <a:endParaRPr lang="hu-HU" sz="2400" dirty="0">
              <a:latin typeface="Quicksand" panose="02000000000000000000" pitchFamily="2" charset="0"/>
            </a:endParaRPr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10531150" y="6388169"/>
            <a:ext cx="1549360" cy="3543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1300" dirty="0" smtClean="0">
                <a:latin typeface="Quicksand" panose="02000000000000000000" pitchFamily="2" charset="0"/>
              </a:rPr>
              <a:t>2022. 05. 20.</a:t>
            </a:r>
            <a:endParaRPr lang="en-US" sz="1300" dirty="0">
              <a:latin typeface="Quicksan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1" y="191577"/>
            <a:ext cx="739599" cy="73959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835" y="1771280"/>
            <a:ext cx="4124903" cy="3981784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10</a:t>
            </a:fld>
            <a:endParaRPr lang="en-US"/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839599" y="796334"/>
            <a:ext cx="6844877" cy="739832"/>
          </a:xfrm>
        </p:spPr>
        <p:txBody>
          <a:bodyPr>
            <a:normAutofit fontScale="90000"/>
          </a:bodyPr>
          <a:lstStyle/>
          <a:p>
            <a:r>
              <a:rPr lang="hu-H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Szegmensezés</a:t>
            </a:r>
            <a:r>
              <a:rPr lang="hu-H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, agymenés, szegmenés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</p:txBody>
      </p:sp>
      <p:sp>
        <p:nvSpPr>
          <p:cNvPr id="7" name="Tartalom helye 5"/>
          <p:cNvSpPr txBox="1">
            <a:spLocks/>
          </p:cNvSpPr>
          <p:nvPr/>
        </p:nvSpPr>
        <p:spPr>
          <a:xfrm>
            <a:off x="839598" y="2006081"/>
            <a:ext cx="6730579" cy="4130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Az egészért a felelősség Bálintot terheli, aki </a:t>
            </a:r>
            <a:r>
              <a:rPr lang="hu-HU" sz="1500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levadászta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 az összes Groove Trails pályacsúcsot, és valahogy vissza kellett neki vágni…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Kb. 2020 őszétől kezdtünk el versenyezni egy-egy gazdagréti vagy környéki szegmensen a legjobb időért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Aminek az lett a vége, hogy nagyjából letisztult a felállás: nekem a rövid (200m-1500m) nem túl meredek (2%-8%) emelkedők mennek igazán jól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Ezek apropóján kezdem el csapódni a hegyi Gepárd 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edzésekhez (egy bő évvel később), 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majd Gábor gyorsan behülyített, hogy milyen jó eredményeket lehetne elérni – így hát itt vagyok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endParaRPr lang="hu-HU" sz="1500" dirty="0" smtClean="0">
              <a:solidFill>
                <a:schemeClr val="bg2">
                  <a:lumMod val="25000"/>
                </a:schemeClr>
              </a:solidFill>
              <a:latin typeface="Quicksand" panose="0207030300000006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1" y="168478"/>
            <a:ext cx="785674" cy="78567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792" y="0"/>
            <a:ext cx="4237208" cy="6858000"/>
          </a:xfrm>
          <a:prstGeom prst="rect">
            <a:avLst/>
          </a:prstGeom>
        </p:spPr>
      </p:pic>
      <p:sp>
        <p:nvSpPr>
          <p:cNvPr id="14" name="Tartalom helye 5"/>
          <p:cNvSpPr txBox="1">
            <a:spLocks/>
          </p:cNvSpPr>
          <p:nvPr/>
        </p:nvSpPr>
        <p:spPr>
          <a:xfrm>
            <a:off x="839598" y="2006081"/>
            <a:ext cx="6549493" cy="4570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1</a:t>
            </a: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. a felgyülemlett problémák némi extra nyomás hatására gyorsan kijönnek </a:t>
            </a: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/>
            </a:r>
            <a:b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</a:b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(</a:t>
            </a: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itt épp görcsös vádlifájdalom formájában, de a tanulság </a:t>
            </a: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általános érvényű)</a:t>
            </a:r>
            <a:endParaRPr lang="hu-HU" sz="1300" dirty="0" smtClean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2. a sérülés akkor jön, amikor elkezdi az ember komolyabban gondolni (na jó, csinálni) a dolgokat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3. </a:t>
            </a: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néha egy-egy versenyt el kell tudni engedni (</a:t>
            </a:r>
            <a:r>
              <a:rPr lang="hu-HU" sz="13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bye-bye</a:t>
            </a: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 1:19:59-es FM terv tavaszra…)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4. a sérülések – legalábbis egy jó részük – megfelelő szakértelemmel jól kezelhetők, gyógyíthatók (masszázs, nyújtás, táplálkozás, pihenés, mozgás, henger…)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endParaRPr lang="en-US" sz="13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11</a:t>
            </a:fld>
            <a:endParaRPr lang="en-US"/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839599" y="796334"/>
            <a:ext cx="6549491" cy="739832"/>
          </a:xfrm>
        </p:spPr>
        <p:txBody>
          <a:bodyPr>
            <a:normAutofit fontScale="90000"/>
          </a:bodyPr>
          <a:lstStyle/>
          <a:p>
            <a:r>
              <a:rPr lang="hu-H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Edzésterv </a:t>
            </a:r>
            <a:r>
              <a:rPr lang="hu-H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– kezdetek – tanulságok 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15513" y="876484"/>
            <a:ext cx="639089" cy="153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9" y="201068"/>
            <a:ext cx="565403" cy="595266"/>
          </a:xfrm>
          <a:prstGeom prst="rect">
            <a:avLst/>
          </a:prstGeom>
        </p:spPr>
      </p:pic>
      <p:sp>
        <p:nvSpPr>
          <p:cNvPr id="14" name="Tartalom helye 5"/>
          <p:cNvSpPr txBox="1">
            <a:spLocks/>
          </p:cNvSpPr>
          <p:nvPr/>
        </p:nvSpPr>
        <p:spPr>
          <a:xfrm>
            <a:off x="839598" y="2006081"/>
            <a:ext cx="6549493" cy="4130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Előzd meg a fogaskerekűt III. helyezés (némi mázlival)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10 km-es PR az UB-n: 36:14 (</a:t>
            </a:r>
            <a:r>
              <a:rPr lang="hu-HU" sz="13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Strava</a:t>
            </a: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 alapján)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5 km-es PR az 5vös 5ösön: 16:50 (szintén </a:t>
            </a:r>
            <a:r>
              <a:rPr lang="hu-HU" sz="13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Strava</a:t>
            </a: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)</a:t>
            </a:r>
            <a:endParaRPr lang="en-US" sz="1300" dirty="0">
              <a:solidFill>
                <a:schemeClr val="bg2">
                  <a:lumMod val="25000"/>
                </a:schemeClr>
              </a:solidFill>
              <a:latin typeface="Quicksand" panose="02070303000000060000" pitchFamily="18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12</a:t>
            </a:fld>
            <a:endParaRPr lang="en-US"/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839599" y="796334"/>
            <a:ext cx="6404579" cy="739832"/>
          </a:xfrm>
        </p:spPr>
        <p:txBody>
          <a:bodyPr>
            <a:normAutofit/>
          </a:bodyPr>
          <a:lstStyle/>
          <a:p>
            <a:r>
              <a:rPr lang="hu-H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Gepis</a:t>
            </a:r>
            <a:r>
              <a:rPr lang="hu-H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 eredmények, barátságok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3" y="3393997"/>
            <a:ext cx="6988700" cy="314491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60" y="2095130"/>
            <a:ext cx="5895168" cy="393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7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792" y="0"/>
            <a:ext cx="4237208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0" y="171152"/>
            <a:ext cx="708981" cy="625182"/>
          </a:xfrm>
          <a:prstGeom prst="rect">
            <a:avLst/>
          </a:prstGeom>
        </p:spPr>
      </p:pic>
      <p:sp>
        <p:nvSpPr>
          <p:cNvPr id="14" name="Tartalom helye 5"/>
          <p:cNvSpPr txBox="1">
            <a:spLocks/>
          </p:cNvSpPr>
          <p:nvPr/>
        </p:nvSpPr>
        <p:spPr>
          <a:xfrm>
            <a:off x="839600" y="2006081"/>
            <a:ext cx="6875002" cy="4715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5000"/>
              </a:lnSpc>
              <a:spcBef>
                <a:spcPts val="0"/>
              </a:spcBef>
              <a:spcAft>
                <a:spcPts val="600"/>
              </a:spcAft>
              <a:buClr>
                <a:srgbClr val="3B31FF"/>
              </a:buClr>
            </a:pPr>
            <a:r>
              <a:rPr lang="hu-HU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Hogyan találom meg az egyensúlyt a hedonizmus és a tervszerűség között?</a:t>
            </a:r>
          </a:p>
          <a:p>
            <a:pPr>
              <a:lnSpc>
                <a:spcPct val="145000"/>
              </a:lnSpc>
              <a:spcBef>
                <a:spcPts val="0"/>
              </a:spcBef>
              <a:spcAft>
                <a:spcPts val="600"/>
              </a:spcAft>
              <a:buClr>
                <a:srgbClr val="3B31FF"/>
              </a:buClr>
            </a:pPr>
            <a:r>
              <a:rPr lang="hu-HU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Táv: lehet, hogy nem is vagyok „igazi” hosszútávos…?</a:t>
            </a:r>
          </a:p>
          <a:p>
            <a:pPr>
              <a:lnSpc>
                <a:spcPct val="145000"/>
              </a:lnSpc>
              <a:spcBef>
                <a:spcPts val="0"/>
              </a:spcBef>
              <a:spcAft>
                <a:spcPts val="600"/>
              </a:spcAft>
              <a:buClr>
                <a:srgbClr val="3B31FF"/>
              </a:buClr>
            </a:pPr>
            <a:r>
              <a:rPr lang="hu-HU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Mire specializálódjak – ha egyáltalán?</a:t>
            </a:r>
          </a:p>
          <a:p>
            <a:pPr>
              <a:lnSpc>
                <a:spcPct val="145000"/>
              </a:lnSpc>
              <a:spcBef>
                <a:spcPts val="0"/>
              </a:spcBef>
              <a:spcAft>
                <a:spcPts val="600"/>
              </a:spcAft>
              <a:buClr>
                <a:srgbClr val="3B31FF"/>
              </a:buClr>
            </a:pPr>
            <a:r>
              <a:rPr lang="hu-HU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Hogyan egyeztessem össze a több futást a bringával, kondival, mászással, munkával, magánélettel?</a:t>
            </a:r>
          </a:p>
          <a:p>
            <a:pPr>
              <a:lnSpc>
                <a:spcPct val="145000"/>
              </a:lnSpc>
              <a:spcBef>
                <a:spcPts val="0"/>
              </a:spcBef>
              <a:spcAft>
                <a:spcPts val="600"/>
              </a:spcAft>
              <a:buClr>
                <a:srgbClr val="3B31FF"/>
              </a:buClr>
            </a:pPr>
            <a:endParaRPr lang="hu-HU" sz="15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13</a:t>
            </a:fld>
            <a:endParaRPr lang="en-US"/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839600" y="796334"/>
            <a:ext cx="5860138" cy="739832"/>
          </a:xfrm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Következő kihívások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64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rtalom helye 5"/>
          <p:cNvSpPr txBox="1">
            <a:spLocks/>
          </p:cNvSpPr>
          <p:nvPr/>
        </p:nvSpPr>
        <p:spPr>
          <a:xfrm>
            <a:off x="0" y="2618913"/>
            <a:ext cx="12192000" cy="4102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5000"/>
              </a:lnSpc>
              <a:spcBef>
                <a:spcPts val="0"/>
              </a:spcBef>
              <a:spcAft>
                <a:spcPts val="600"/>
              </a:spcAft>
              <a:buClr>
                <a:srgbClr val="3B31FF"/>
              </a:buClr>
              <a:buNone/>
            </a:pPr>
            <a:r>
              <a:rPr lang="hu-HU" sz="2400" b="1" dirty="0" smtClean="0">
                <a:solidFill>
                  <a:srgbClr val="FF0000"/>
                </a:solidFill>
                <a:latin typeface="Quicksand" panose="02070303000000060000" pitchFamily="18" charset="0"/>
              </a:rPr>
              <a:t>Gepárd25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3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83" y="674700"/>
            <a:ext cx="2355833" cy="3812959"/>
          </a:xfrm>
          <a:prstGeom prst="rect">
            <a:avLst/>
          </a:prstGeom>
        </p:spPr>
      </p:pic>
      <p:sp>
        <p:nvSpPr>
          <p:cNvPr id="14" name="Tartalom helye 5"/>
          <p:cNvSpPr txBox="1">
            <a:spLocks/>
          </p:cNvSpPr>
          <p:nvPr/>
        </p:nvSpPr>
        <p:spPr>
          <a:xfrm>
            <a:off x="0" y="4323425"/>
            <a:ext cx="12192000" cy="2398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5000"/>
              </a:lnSpc>
              <a:spcBef>
                <a:spcPts val="0"/>
              </a:spcBef>
              <a:spcAft>
                <a:spcPts val="600"/>
              </a:spcAft>
              <a:buClr>
                <a:srgbClr val="3B31FF"/>
              </a:buClr>
              <a:buNone/>
            </a:pPr>
            <a:endParaRPr lang="hu-HU" sz="15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  <a:p>
            <a:pPr marL="0" indent="0" algn="ctr">
              <a:lnSpc>
                <a:spcPct val="145000"/>
              </a:lnSpc>
              <a:spcBef>
                <a:spcPts val="0"/>
              </a:spcBef>
              <a:spcAft>
                <a:spcPts val="600"/>
              </a:spcAft>
              <a:buClr>
                <a:srgbClr val="3B31FF"/>
              </a:buClr>
              <a:buNone/>
            </a:pPr>
            <a:r>
              <a:rPr lang="hu-H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Köszönöm a figyelmet! </a:t>
            </a:r>
            <a:r>
              <a:rPr lang="hu-H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  <a:sym typeface="Wingdings" panose="05000000000000000000" pitchFamily="2" charset="2"/>
              </a:rPr>
              <a:t>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1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0" y="192980"/>
            <a:ext cx="824280" cy="105209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792" y="0"/>
            <a:ext cx="4237208" cy="6858000"/>
          </a:xfrm>
          <a:prstGeom prst="rect">
            <a:avLst/>
          </a:prstGeom>
        </p:spPr>
      </p:pic>
      <p:sp>
        <p:nvSpPr>
          <p:cNvPr id="14" name="Tartalom helye 5"/>
          <p:cNvSpPr txBox="1">
            <a:spLocks/>
          </p:cNvSpPr>
          <p:nvPr/>
        </p:nvSpPr>
        <p:spPr>
          <a:xfrm>
            <a:off x="839598" y="2006082"/>
            <a:ext cx="6549493" cy="4487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6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Mint utóbb kiderült, ez volt a legnehezebb dia…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6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Bringakedvelőből alkalmi futó, majd amatőr triatlonos, hobbi túrázó, terepfutogató, természetimádó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6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Másik sapkában építőmérnök, </a:t>
            </a:r>
            <a:r>
              <a:rPr lang="hu-HU" sz="1600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Mensa</a:t>
            </a:r>
            <a:r>
              <a:rPr lang="hu-HU" sz="16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 tag, </a:t>
            </a:r>
            <a:r>
              <a:rPr lang="hu-HU" sz="1600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startupper</a:t>
            </a:r>
            <a:r>
              <a:rPr lang="hu-HU" sz="16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, INTJ</a:t>
            </a:r>
            <a:endParaRPr lang="hu-HU" sz="1600" dirty="0" smtClean="0">
              <a:solidFill>
                <a:schemeClr val="bg2">
                  <a:lumMod val="25000"/>
                </a:schemeClr>
              </a:solidFill>
              <a:latin typeface="Quicksand" panose="02070303000000060000" pitchFamily="18" charset="0"/>
            </a:endParaRP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600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Barkácsolós</a:t>
            </a:r>
            <a:r>
              <a:rPr lang="hu-HU" sz="16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, fotókedvelő (</a:t>
            </a:r>
            <a:r>
              <a:rPr lang="hu-HU" sz="1600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instafilterező</a:t>
            </a:r>
            <a:r>
              <a:rPr lang="hu-HU" sz="16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…), sokat olvasó, vállalkozó szellemű, félőrült</a:t>
            </a:r>
            <a:endParaRPr lang="en-US" sz="1300" dirty="0">
              <a:solidFill>
                <a:schemeClr val="bg2">
                  <a:lumMod val="25000"/>
                </a:schemeClr>
              </a:solidFill>
              <a:latin typeface="Quicksand" panose="02070303000000060000" pitchFamily="18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2</a:t>
            </a:fld>
            <a:endParaRPr lang="en-US"/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839600" y="796334"/>
            <a:ext cx="5860138" cy="739832"/>
          </a:xfrm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Bemutatkozás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52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792" y="0"/>
            <a:ext cx="4237208" cy="685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1" y="326098"/>
            <a:ext cx="591227" cy="587555"/>
          </a:xfrm>
          <a:prstGeom prst="rect">
            <a:avLst/>
          </a:prstGeom>
        </p:spPr>
      </p:pic>
      <p:sp>
        <p:nvSpPr>
          <p:cNvPr id="14" name="Tartalom helye 5"/>
          <p:cNvSpPr txBox="1">
            <a:spLocks/>
          </p:cNvSpPr>
          <p:nvPr/>
        </p:nvSpPr>
        <p:spPr>
          <a:xfrm>
            <a:off x="839598" y="2006081"/>
            <a:ext cx="6730579" cy="4130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Minden egy fogadással indult…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2 kör, 24 óra (cca. 420 km)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2012 június – Tour de </a:t>
            </a:r>
            <a:r>
              <a:rPr lang="hu-HU" sz="1500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Pelso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 – 1 kör oda, 1 kör vissza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Bruttó: ~18:15:00, nettó: ~14:45:00, összesen 428 km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Mínusz 7 kg aznapra, kb. 9 l ivás, rengeteg csoki és egy ebéd ellenére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Majd jött az éjszaka…</a:t>
            </a:r>
          </a:p>
          <a:p>
            <a:pPr marL="0" indent="0">
              <a:lnSpc>
                <a:spcPct val="150000"/>
              </a:lnSpc>
              <a:buClr>
                <a:srgbClr val="3B31FF"/>
              </a:buClr>
              <a:buNone/>
            </a:pPr>
            <a:endParaRPr lang="hu-HU" sz="1500" dirty="0" smtClean="0">
              <a:solidFill>
                <a:schemeClr val="bg2">
                  <a:lumMod val="25000"/>
                </a:schemeClr>
              </a:solidFill>
              <a:latin typeface="Quicksand" panose="02070303000000060000" pitchFamily="18" charset="0"/>
            </a:endParaRPr>
          </a:p>
          <a:p>
            <a:pPr marL="0" indent="0" algn="ctr">
              <a:lnSpc>
                <a:spcPct val="150000"/>
              </a:lnSpc>
              <a:buClr>
                <a:srgbClr val="3B31FF"/>
              </a:buClr>
              <a:buNone/>
            </a:pPr>
            <a:r>
              <a:rPr lang="hu-HU" sz="1500" b="1" dirty="0" smtClean="0">
                <a:solidFill>
                  <a:srgbClr val="183EA8"/>
                </a:solidFill>
                <a:latin typeface="Quicksand" panose="02070303000000060000" pitchFamily="18" charset="0"/>
              </a:rPr>
              <a:t>Itt tanultam meg, hogy túlságosan hajlamos vagyok ugrani a </a:t>
            </a:r>
            <a:br>
              <a:rPr lang="hu-HU" sz="1500" b="1" dirty="0" smtClean="0">
                <a:solidFill>
                  <a:srgbClr val="183EA8"/>
                </a:solidFill>
                <a:latin typeface="Quicksand" panose="02070303000000060000" pitchFamily="18" charset="0"/>
              </a:rPr>
            </a:br>
            <a:r>
              <a:rPr lang="hu-HU" sz="1500" b="1" dirty="0" smtClean="0">
                <a:solidFill>
                  <a:srgbClr val="183EA8"/>
                </a:solidFill>
                <a:latin typeface="Quicksand" panose="02070303000000060000" pitchFamily="18" charset="0"/>
              </a:rPr>
              <a:t>„nem tudod megcsinálni” típusú dolgokra…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3</a:t>
            </a:fld>
            <a:endParaRPr lang="en-US"/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839600" y="796334"/>
            <a:ext cx="5860138" cy="739832"/>
          </a:xfrm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Balaton, Te Drága!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822044" y="206274"/>
            <a:ext cx="286534" cy="709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792" y="0"/>
            <a:ext cx="4252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8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4" y="190219"/>
            <a:ext cx="463836" cy="73744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793" y="0"/>
            <a:ext cx="4237208" cy="6858000"/>
          </a:xfrm>
          <a:prstGeom prst="rect">
            <a:avLst/>
          </a:prstGeom>
        </p:spPr>
      </p:pic>
      <p:sp>
        <p:nvSpPr>
          <p:cNvPr id="14" name="Tartalom helye 5"/>
          <p:cNvSpPr txBox="1">
            <a:spLocks/>
          </p:cNvSpPr>
          <p:nvPr/>
        </p:nvSpPr>
        <p:spPr>
          <a:xfrm>
            <a:off x="839598" y="1768690"/>
            <a:ext cx="6549493" cy="4715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buClr>
                <a:srgbClr val="3B31FF"/>
              </a:buClr>
            </a:pP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Dátum: 2015 július 25.</a:t>
            </a:r>
          </a:p>
          <a:p>
            <a:pPr>
              <a:lnSpc>
                <a:spcPct val="125000"/>
              </a:lnSpc>
              <a:buClr>
                <a:srgbClr val="3B31FF"/>
              </a:buClr>
            </a:pP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Felkészülés kezdete: 2015 február 1.</a:t>
            </a:r>
          </a:p>
          <a:p>
            <a:pPr>
              <a:lnSpc>
                <a:spcPct val="125000"/>
              </a:lnSpc>
              <a:buClr>
                <a:srgbClr val="3B31FF"/>
              </a:buClr>
            </a:pP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Felkészülés számokban:</a:t>
            </a:r>
            <a:endParaRPr lang="hu-HU" sz="13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  <a:p>
            <a:pPr lvl="1">
              <a:lnSpc>
                <a:spcPts val="1700"/>
              </a:lnSpc>
              <a:buClr>
                <a:srgbClr val="3B31FF"/>
              </a:buClr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Úszás: 24,5 km (azóta is ez volt a legtöbb)</a:t>
            </a:r>
          </a:p>
          <a:p>
            <a:pPr lvl="1">
              <a:lnSpc>
                <a:spcPts val="1700"/>
              </a:lnSpc>
              <a:buClr>
                <a:srgbClr val="3B31FF"/>
              </a:buClr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Bringa: 1150 km</a:t>
            </a:r>
          </a:p>
          <a:p>
            <a:pPr lvl="1">
              <a:lnSpc>
                <a:spcPts val="1700"/>
              </a:lnSpc>
              <a:buClr>
                <a:srgbClr val="3B31FF"/>
              </a:buClr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Futás: 270 km</a:t>
            </a:r>
          </a:p>
          <a:p>
            <a:pPr>
              <a:lnSpc>
                <a:spcPct val="125000"/>
              </a:lnSpc>
              <a:buClr>
                <a:srgbClr val="3B31FF"/>
              </a:buClr>
            </a:pPr>
            <a:r>
              <a:rPr lang="hu-H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Mentségemre szóljon, hogy… </a:t>
            </a:r>
            <a:endParaRPr lang="hu-HU" sz="14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  <a:p>
            <a:pPr>
              <a:lnSpc>
                <a:spcPct val="125000"/>
              </a:lnSpc>
              <a:buClr>
                <a:srgbClr val="3B31FF"/>
              </a:buClr>
            </a:pPr>
            <a:r>
              <a:rPr lang="hu-H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Eredmény: 12:45:37</a:t>
            </a:r>
          </a:p>
          <a:p>
            <a:pPr lvl="1">
              <a:lnSpc>
                <a:spcPts val="1700"/>
              </a:lnSpc>
              <a:buClr>
                <a:srgbClr val="3B31FF"/>
              </a:buClr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Úszás: 1:29:35</a:t>
            </a:r>
          </a:p>
          <a:p>
            <a:pPr lvl="1">
              <a:lnSpc>
                <a:spcPts val="1700"/>
              </a:lnSpc>
              <a:buClr>
                <a:srgbClr val="3B31FF"/>
              </a:buClr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Bringa: 6:17:05</a:t>
            </a:r>
          </a:p>
          <a:p>
            <a:pPr lvl="1">
              <a:lnSpc>
                <a:spcPts val="1700"/>
              </a:lnSpc>
              <a:buClr>
                <a:srgbClr val="3B31FF"/>
              </a:buClr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Futás: 4:34:38</a:t>
            </a:r>
          </a:p>
          <a:p>
            <a:pPr lvl="1">
              <a:lnSpc>
                <a:spcPts val="1700"/>
              </a:lnSpc>
              <a:buClr>
                <a:srgbClr val="3B31FF"/>
              </a:buClr>
            </a:pP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Depók: 8:03 és 16:18 (a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„mindenre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van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idő” </a:t>
            </a:r>
            <a:r>
              <a:rPr lang="hu-H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jegyében)</a:t>
            </a:r>
          </a:p>
          <a:p>
            <a:pPr marL="457200" lvl="1" indent="0">
              <a:lnSpc>
                <a:spcPts val="1700"/>
              </a:lnSpc>
              <a:buClr>
                <a:srgbClr val="3B31FF"/>
              </a:buClr>
              <a:buNone/>
            </a:pPr>
            <a:endParaRPr lang="hu-HU" sz="12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  <a:p>
            <a:pPr marL="457200" lvl="1" indent="0" algn="ctr">
              <a:lnSpc>
                <a:spcPts val="1700"/>
              </a:lnSpc>
              <a:buClr>
                <a:srgbClr val="3B31FF"/>
              </a:buClr>
              <a:buNone/>
            </a:pPr>
            <a:r>
              <a:rPr lang="hu-HU" sz="1500" b="1" dirty="0">
                <a:solidFill>
                  <a:srgbClr val="C00000"/>
                </a:solidFill>
                <a:latin typeface="Quicksand" panose="02070303000000060000" pitchFamily="18" charset="0"/>
              </a:rPr>
              <a:t>Itt tanultam meg, hogy </a:t>
            </a:r>
            <a:r>
              <a:rPr lang="hu-HU" sz="1500" b="1" dirty="0" smtClean="0">
                <a:solidFill>
                  <a:srgbClr val="C00000"/>
                </a:solidFill>
                <a:latin typeface="Quicksand" panose="02070303000000060000" pitchFamily="18" charset="0"/>
              </a:rPr>
              <a:t>nem hátrány élvezni is egy versenyt,</a:t>
            </a:r>
            <a:br>
              <a:rPr lang="hu-HU" sz="1500" b="1" dirty="0" smtClean="0">
                <a:solidFill>
                  <a:srgbClr val="C00000"/>
                </a:solidFill>
                <a:latin typeface="Quicksand" panose="02070303000000060000" pitchFamily="18" charset="0"/>
              </a:rPr>
            </a:br>
            <a:r>
              <a:rPr lang="hu-HU" sz="1500" b="1" dirty="0" smtClean="0">
                <a:solidFill>
                  <a:srgbClr val="C00000"/>
                </a:solidFill>
                <a:latin typeface="Quicksand" panose="02070303000000060000" pitchFamily="18" charset="0"/>
              </a:rPr>
              <a:t>nem csak teljesíteni azt…</a:t>
            </a:r>
            <a:endParaRPr lang="hu-HU" sz="1500" b="1" dirty="0">
              <a:solidFill>
                <a:srgbClr val="C00000"/>
              </a:solidFill>
              <a:latin typeface="Quicksand" panose="02070303000000060000" pitchFamily="18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4</a:t>
            </a:fld>
            <a:endParaRPr lang="en-US"/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839600" y="558943"/>
            <a:ext cx="5860138" cy="739832"/>
          </a:xfrm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Az első </a:t>
            </a:r>
            <a:r>
              <a:rPr lang="hu-HU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IronMan-em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73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792" y="0"/>
            <a:ext cx="4237208" cy="6858000"/>
          </a:xfrm>
          <a:prstGeom prst="rect">
            <a:avLst/>
          </a:prstGeom>
        </p:spPr>
      </p:pic>
      <p:sp>
        <p:nvSpPr>
          <p:cNvPr id="14" name="Tartalom helye 5"/>
          <p:cNvSpPr txBox="1">
            <a:spLocks/>
          </p:cNvSpPr>
          <p:nvPr/>
        </p:nvSpPr>
        <p:spPr>
          <a:xfrm>
            <a:off x="839598" y="2006082"/>
            <a:ext cx="6549493" cy="4487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2016 május: </a:t>
            </a:r>
            <a:r>
              <a:rPr lang="hu-HU" sz="1500" b="1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Kinizsi 100 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(túrázva) – „túrázásra túrázással kell készülni”, avagy a megfelelő cipő esete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2016 június, </a:t>
            </a:r>
            <a:r>
              <a:rPr lang="hu-HU" sz="1500" b="1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Tour de </a:t>
            </a:r>
            <a:r>
              <a:rPr lang="hu-HU" sz="1500" b="1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Pelso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: 5:26:07 ~37,5 km/h – két kulacs kevés, az élre állni meg rossz ötlet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2016 július, </a:t>
            </a:r>
            <a:r>
              <a:rPr lang="hu-HU" sz="1500" b="1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IronMan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: 11:06:51 (kb. 100 perc javítás) – úszás: 1:12:03, bringa: 5:26:45, futás: 4:13:52 – 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  <a:hlinkClick r:id="rId4"/>
              </a:rPr>
              <a:t>beszámoló</a:t>
            </a:r>
            <a:endParaRPr lang="hu-HU" sz="1500" dirty="0" smtClean="0">
              <a:solidFill>
                <a:schemeClr val="bg2">
                  <a:lumMod val="25000"/>
                </a:schemeClr>
              </a:solidFill>
              <a:latin typeface="Quicksand" panose="02070303000000060000" pitchFamily="18" charset="0"/>
            </a:endParaRP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2016 október, </a:t>
            </a:r>
            <a:r>
              <a:rPr lang="hu-HU" sz="1500" b="1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  <a:hlinkClick r:id="rId5"/>
              </a:rPr>
              <a:t>maraton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: 3:29:18 – első „szingli” maratonom – minden terv szerint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2017 </a:t>
            </a:r>
            <a:r>
              <a:rPr lang="hu-HU" sz="1500" b="1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IronMan</a:t>
            </a:r>
            <a:r>
              <a:rPr lang="hu-HU" sz="1500" b="1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 párban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: Zakariás Jánossal, 9:09:12 – legjobb két fős idő, 2018-ban: 9:28:44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2019 augusztus: </a:t>
            </a:r>
            <a:r>
              <a:rPr lang="hu-HU" sz="1500" b="1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IronMan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 egyéniben, 10:54:47 – messze a célidőtől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2019 november: </a:t>
            </a:r>
            <a:r>
              <a:rPr lang="hu-HU" sz="1500" b="1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  <a:hlinkClick r:id="rId6"/>
              </a:rPr>
              <a:t>Piros 85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, első ultrafutásom, 12:45:13 – nem túl acélos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endParaRPr lang="hu-HU" sz="1500" dirty="0" smtClean="0">
              <a:solidFill>
                <a:schemeClr val="bg2">
                  <a:lumMod val="25000"/>
                </a:schemeClr>
              </a:solidFill>
              <a:latin typeface="Quicksand" panose="02070303000000060000" pitchFamily="18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5</a:t>
            </a:fld>
            <a:endParaRPr lang="en-US"/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839600" y="796334"/>
            <a:ext cx="5860138" cy="739832"/>
          </a:xfrm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És néhány további verseny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1" y="176629"/>
            <a:ext cx="619705" cy="61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4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6</a:t>
            </a:fld>
            <a:endParaRPr lang="en-US"/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839600" y="796334"/>
            <a:ext cx="5860138" cy="739832"/>
          </a:xfrm>
        </p:spPr>
        <p:txBody>
          <a:bodyPr>
            <a:normAutofit/>
          </a:bodyPr>
          <a:lstStyle/>
          <a:p>
            <a:r>
              <a:rPr lang="hu-H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Quicksand" panose="02070303000000060000" pitchFamily="18" charset="0"/>
              </a:rPr>
              <a:t>Meg pár őrültség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Quicksand" panose="02070303000000060000" pitchFamily="18" charset="0"/>
            </a:endParaRPr>
          </a:p>
        </p:txBody>
      </p:sp>
      <p:sp>
        <p:nvSpPr>
          <p:cNvPr id="7" name="Tartalom helye 5"/>
          <p:cNvSpPr txBox="1">
            <a:spLocks/>
          </p:cNvSpPr>
          <p:nvPr/>
        </p:nvSpPr>
        <p:spPr>
          <a:xfrm>
            <a:off x="839598" y="2006082"/>
            <a:ext cx="6549493" cy="4487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2020 május, (Covid) </a:t>
            </a:r>
            <a:r>
              <a:rPr lang="hu-HU" sz="1500" dirty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  <a:hlinkClick r:id="rId3"/>
              </a:rPr>
              <a:t>János-hegy 10x </a:t>
            </a:r>
            <a:r>
              <a:rPr lang="hu-HU" sz="1500" dirty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két keréken, kb. 180 km, 4000 m szint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2020 augusztus, 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  <a:hlinkClick r:id="rId4"/>
              </a:rPr>
              <a:t>Spartan Ultra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, 54 km, 3000 m szint, 66 akadály, 8:21:54, 30. helyezés, 4. magyar (CEU regionális bajnokság)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2021 </a:t>
            </a:r>
            <a:r>
              <a:rPr lang="hu-HU" sz="1500" dirty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október, </a:t>
            </a:r>
            <a:r>
              <a:rPr lang="hu-HU" sz="1500" dirty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  <a:hlinkClick r:id="rId5"/>
              </a:rPr>
              <a:t>maraton</a:t>
            </a:r>
            <a:r>
              <a:rPr lang="hu-HU" sz="1500" dirty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, 2:57:35 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endParaRPr lang="hu-HU" sz="1500" dirty="0" smtClean="0">
              <a:solidFill>
                <a:schemeClr val="bg2">
                  <a:lumMod val="25000"/>
                </a:schemeClr>
              </a:solidFill>
              <a:latin typeface="Quicksand" panose="02070303000000060000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0" y="1801226"/>
            <a:ext cx="10709429" cy="396412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9" y="1801226"/>
            <a:ext cx="10709429" cy="396412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270" y="574392"/>
            <a:ext cx="4040124" cy="606166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9" y="1100717"/>
            <a:ext cx="10940745" cy="539244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65" y="311477"/>
            <a:ext cx="6044873" cy="6044873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6" y="292901"/>
            <a:ext cx="6063449" cy="6063449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29" y="0"/>
            <a:ext cx="5143500" cy="6858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450" y="0"/>
            <a:ext cx="4808759" cy="68580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72" y="0"/>
            <a:ext cx="4268857" cy="6858000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5" y="0"/>
            <a:ext cx="10280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6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7</a:t>
            </a:fld>
            <a:endParaRPr lang="en-US"/>
          </a:p>
        </p:txBody>
      </p:sp>
      <p:sp>
        <p:nvSpPr>
          <p:cNvPr id="8" name="Tartalom helye 5"/>
          <p:cNvSpPr txBox="1">
            <a:spLocks/>
          </p:cNvSpPr>
          <p:nvPr/>
        </p:nvSpPr>
        <p:spPr>
          <a:xfrm>
            <a:off x="839598" y="2006082"/>
            <a:ext cx="10449725" cy="4487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Ötlet: 2019 ősz – előkészületek 2020 tavaszig – indulás a </a:t>
            </a:r>
            <a:r>
              <a:rPr lang="hu-HU" sz="1500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Coviddal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 lényegében egyszerre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Első túra: Farkas </a:t>
            </a:r>
            <a:r>
              <a:rPr lang="hu-HU" sz="1500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Trail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 (Biatorbágy – Márton Áron tér) – sietős éremkiszállítás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Mára: 5 helyszínen összesen 8 útvonal és az egyik legismertebb instant túra márka Magyarországon</a:t>
            </a:r>
          </a:p>
          <a:p>
            <a:pPr marL="0" indent="0">
              <a:lnSpc>
                <a:spcPct val="150000"/>
              </a:lnSpc>
              <a:buClr>
                <a:srgbClr val="3B31FF"/>
              </a:buClr>
              <a:buNone/>
            </a:pPr>
            <a:endParaRPr lang="hu-HU" sz="1500" dirty="0" smtClean="0">
              <a:solidFill>
                <a:schemeClr val="bg2">
                  <a:lumMod val="25000"/>
                </a:schemeClr>
              </a:solidFill>
              <a:latin typeface="Quicksand" panose="02070303000000060000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642" y="3592013"/>
            <a:ext cx="8629717" cy="234180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98" y="661307"/>
            <a:ext cx="2101350" cy="83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9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8</a:t>
            </a:fld>
            <a:endParaRPr lang="en-US"/>
          </a:p>
        </p:txBody>
      </p:sp>
      <p:sp>
        <p:nvSpPr>
          <p:cNvPr id="8" name="Tartalom helye 5"/>
          <p:cNvSpPr txBox="1">
            <a:spLocks/>
          </p:cNvSpPr>
          <p:nvPr/>
        </p:nvSpPr>
        <p:spPr>
          <a:xfrm>
            <a:off x="839598" y="1869268"/>
            <a:ext cx="10449725" cy="44870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4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Természetvédelem</a:t>
            </a:r>
          </a:p>
          <a:p>
            <a:pPr lvl="1">
              <a:lnSpc>
                <a:spcPct val="125000"/>
              </a:lnSpc>
              <a:buClr>
                <a:srgbClr val="3B31FF"/>
              </a:buClr>
            </a:pP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Rainforest </a:t>
            </a:r>
            <a:r>
              <a:rPr lang="hu-HU" sz="1200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Trust</a:t>
            </a: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 – esőerdőfelvásárlás, összesen 6715 m</a:t>
            </a:r>
            <a:r>
              <a:rPr lang="hu-HU" sz="1200" baseline="300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2</a:t>
            </a:r>
          </a:p>
          <a:p>
            <a:pPr lvl="1">
              <a:lnSpc>
                <a:spcPct val="125000"/>
              </a:lnSpc>
              <a:buClr>
                <a:srgbClr val="3B31FF"/>
              </a:buClr>
            </a:pP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Erdőmentők – pelevédelem és tölgyesek helyreállítása</a:t>
            </a:r>
          </a:p>
          <a:p>
            <a:pPr lvl="1">
              <a:lnSpc>
                <a:spcPct val="125000"/>
              </a:lnSpc>
              <a:buClr>
                <a:srgbClr val="3B31FF"/>
              </a:buClr>
            </a:pP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Szigetszentmiklósi Dunaág </a:t>
            </a:r>
            <a:r>
              <a:rPr lang="hu-HU" sz="1200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revitalizáció</a:t>
            </a: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 és úszóláp mentés az olajszennyezés után</a:t>
            </a:r>
          </a:p>
          <a:p>
            <a:pPr lvl="1">
              <a:lnSpc>
                <a:spcPct val="125000"/>
              </a:lnSpc>
              <a:buClr>
                <a:srgbClr val="3B31FF"/>
              </a:buClr>
            </a:pP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Mályi Természetvédelmi Egyesület – madármentés, madár örökbefogadás</a:t>
            </a:r>
          </a:p>
          <a:p>
            <a:pPr lvl="1">
              <a:lnSpc>
                <a:spcPct val="125000"/>
              </a:lnSpc>
              <a:buClr>
                <a:srgbClr val="3B31FF"/>
              </a:buClr>
            </a:pP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+ turistajel festés, szemétszedő akció indítása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4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Pályacsúcs-kihívás +</a:t>
            </a:r>
            <a:endParaRPr lang="hu-HU" sz="1400" dirty="0" smtClean="0">
              <a:solidFill>
                <a:schemeClr val="bg2">
                  <a:lumMod val="25000"/>
                </a:schemeClr>
              </a:solidFill>
              <a:latin typeface="Quicksand" panose="02070303000000060000" pitchFamily="18" charset="0"/>
            </a:endParaRPr>
          </a:p>
          <a:p>
            <a:pPr lvl="1">
              <a:lnSpc>
                <a:spcPct val="125000"/>
              </a:lnSpc>
              <a:buClr>
                <a:srgbClr val="3B31FF"/>
              </a:buClr>
            </a:pP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Aki megdönti a jelenlegi legjobb – nemének megfelelő – időt, ingyen nevezést kap bármelyik körünkre</a:t>
            </a:r>
          </a:p>
          <a:p>
            <a:pPr lvl="1">
              <a:lnSpc>
                <a:spcPct val="125000"/>
              </a:lnSpc>
              <a:buClr>
                <a:srgbClr val="3B31FF"/>
              </a:buClr>
            </a:pP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Jelenleg az össze körön </a:t>
            </a:r>
            <a:r>
              <a:rPr lang="hu-HU" sz="1200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Ureczky</a:t>
            </a: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 Bálint tartja a férfi </a:t>
            </a: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pályacsúcsot, míg </a:t>
            </a: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a nőknél Gyömbér Viktória, Imre Szandi, </a:t>
            </a:r>
            <a:r>
              <a:rPr lang="hu-HU" sz="1200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Márovics</a:t>
            </a: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 Anna, </a:t>
            </a:r>
            <a:r>
              <a:rPr lang="hu-HU" sz="1200" dirty="0" err="1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Tiricz</a:t>
            </a: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 Irén, Varga Eszter a </a:t>
            </a: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csúcstartók</a:t>
            </a:r>
          </a:p>
          <a:p>
            <a:pPr lvl="1">
              <a:lnSpc>
                <a:spcPct val="125000"/>
              </a:lnSpc>
              <a:buClr>
                <a:srgbClr val="3B31FF"/>
              </a:buClr>
            </a:pPr>
            <a:r>
              <a:rPr lang="hu-HU" sz="12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Végezz a top 10-ben kihívás júniusban (10. hely 10% kedvezmény, 9. hely 20%, 8. 30% etc.)</a:t>
            </a:r>
            <a:endParaRPr lang="hu-HU" sz="1200" dirty="0" smtClean="0">
              <a:solidFill>
                <a:schemeClr val="bg2">
                  <a:lumMod val="25000"/>
                </a:schemeClr>
              </a:solidFill>
              <a:latin typeface="Quicksand" panose="02070303000000060000" pitchFamily="18" charset="0"/>
            </a:endParaRPr>
          </a:p>
          <a:p>
            <a:pPr>
              <a:lnSpc>
                <a:spcPct val="150000"/>
              </a:lnSpc>
              <a:buClr>
                <a:srgbClr val="3B31FF"/>
              </a:buClr>
            </a:pPr>
            <a:r>
              <a:rPr lang="hu-HU" sz="1400" dirty="0" smtClean="0">
                <a:solidFill>
                  <a:schemeClr val="bg2">
                    <a:lumMod val="25000"/>
                  </a:schemeClr>
                </a:solidFill>
                <a:latin typeface="Quicksand" panose="02070303000000060000" pitchFamily="18" charset="0"/>
              </a:rPr>
              <a:t>Emléktérképpé összeálló éremgyűjtemény, generálható emléklapok, környezetbarát érmek, kedvezmények finomságokra, közösség, nyereményjátékok</a:t>
            </a:r>
          </a:p>
          <a:p>
            <a:pPr marL="0" indent="0" algn="ctr">
              <a:lnSpc>
                <a:spcPct val="150000"/>
              </a:lnSpc>
              <a:buClr>
                <a:srgbClr val="3B31FF"/>
              </a:buClr>
              <a:buNone/>
            </a:pPr>
            <a:r>
              <a:rPr lang="hu-HU" sz="1400" b="1" dirty="0" smtClean="0">
                <a:solidFill>
                  <a:srgbClr val="126F05"/>
                </a:solidFill>
                <a:latin typeface="Quicksand" panose="02070303000000060000" pitchFamily="18" charset="0"/>
              </a:rPr>
              <a:t>Itt megtanultam, hogy az instant túra nem jó üzlet, de hálás szerelemprojekt</a:t>
            </a:r>
          </a:p>
          <a:p>
            <a:pPr>
              <a:lnSpc>
                <a:spcPct val="150000"/>
              </a:lnSpc>
              <a:buClr>
                <a:srgbClr val="3B31FF"/>
              </a:buClr>
            </a:pPr>
            <a:endParaRPr lang="hu-HU" sz="1500" dirty="0" smtClean="0">
              <a:solidFill>
                <a:schemeClr val="bg2">
                  <a:lumMod val="25000"/>
                </a:schemeClr>
              </a:solidFill>
              <a:latin typeface="Quicksand" panose="02070303000000060000" pitchFamily="18" charset="0"/>
            </a:endParaRPr>
          </a:p>
          <a:p>
            <a:pPr marL="0" indent="0">
              <a:lnSpc>
                <a:spcPct val="150000"/>
              </a:lnSpc>
              <a:buClr>
                <a:srgbClr val="3B31FF"/>
              </a:buClr>
              <a:buNone/>
            </a:pPr>
            <a:endParaRPr lang="hu-HU" sz="1500" dirty="0" smtClean="0">
              <a:solidFill>
                <a:schemeClr val="bg2">
                  <a:lumMod val="25000"/>
                </a:schemeClr>
              </a:solidFill>
              <a:latin typeface="Quicksand" panose="02070303000000060000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98" y="661307"/>
            <a:ext cx="2101350" cy="83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8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447D4-74E6-45D9-B229-57829C900830}" type="slidenum">
              <a:rPr lang="en-US" smtClean="0"/>
              <a:t>9</a:t>
            </a:fld>
            <a:endParaRPr lang="en-US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9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4306</TotalTime>
  <Words>845</Words>
  <Application>Microsoft Office PowerPoint</Application>
  <PresentationFormat>Szélesvásznú</PresentationFormat>
  <Paragraphs>110</Paragraphs>
  <Slides>15</Slides>
  <Notes>15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Quicksand</vt:lpstr>
      <vt:lpstr>Wingdings</vt:lpstr>
      <vt:lpstr>Office-téma</vt:lpstr>
      <vt:lpstr>PowerPoint-bemutató</vt:lpstr>
      <vt:lpstr>Bemutatkozás</vt:lpstr>
      <vt:lpstr>Balaton, Te Drága!</vt:lpstr>
      <vt:lpstr>Az első IronMan-em</vt:lpstr>
      <vt:lpstr>És néhány további verseny</vt:lpstr>
      <vt:lpstr>Meg pár őrültség</vt:lpstr>
      <vt:lpstr>PowerPoint-bemutató</vt:lpstr>
      <vt:lpstr>PowerPoint-bemutató</vt:lpstr>
      <vt:lpstr>PowerPoint-bemutató</vt:lpstr>
      <vt:lpstr>Szegmensezés, agymenés, szegmenés</vt:lpstr>
      <vt:lpstr>Edzésterv – kezdetek – tanulságok </vt:lpstr>
      <vt:lpstr>Gepis eredmények, barátságok</vt:lpstr>
      <vt:lpstr>Következő kihívások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Windows User</dc:creator>
  <cp:lastModifiedBy>Bence_home</cp:lastModifiedBy>
  <cp:revision>297</cp:revision>
  <dcterms:created xsi:type="dcterms:W3CDTF">2018-08-26T17:32:25Z</dcterms:created>
  <dcterms:modified xsi:type="dcterms:W3CDTF">2022-05-20T14:25:20Z</dcterms:modified>
</cp:coreProperties>
</file>