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98" r:id="rId28"/>
    <p:sldId id="285" r:id="rId29"/>
    <p:sldId id="286" r:id="rId30"/>
    <p:sldId id="287" r:id="rId31"/>
    <p:sldId id="288" r:id="rId32"/>
    <p:sldId id="297" r:id="rId33"/>
    <p:sldId id="290" r:id="rId34"/>
    <p:sldId id="291" r:id="rId35"/>
    <p:sldId id="292" r:id="rId36"/>
    <p:sldId id="293" r:id="rId3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3300"/>
    <a:srgbClr val="57010D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4T18:04:55.0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04T18:04:55.0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54FEDC-F704-4823-9AFB-DF4394860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C3546AD-774F-4BDC-8B08-7EAF60E01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D8E137B-25B6-496B-8C34-48120B40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D596C77-4553-46D6-890C-8B558246B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7A93DF-4AEA-43B3-97A6-A3DF2C4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565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D35E1A-244E-479F-B2BF-C3ABDD789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13E09DC-28B6-43CB-ACE5-6FA4F6DCF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26D7B4-3C52-4CF0-8CB4-B88CDA3D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6DA3700-5CCD-45B8-9D2E-46C098AD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F56FA36-9239-4C6A-B54C-932DB014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903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AC3F155-4051-4E17-8C9B-574CED2CA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F21E95A-7ADF-4C9B-A1FB-57CF3D714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446D36-2546-4219-A44D-5E2476E2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594093-2C03-4C6A-84E5-6225D2E6C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ADB0211-4DD9-4406-BC5E-D3455823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549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CED76C-4F39-4CD6-8A9F-69D2F9456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AC6459-EB01-4631-A45B-006650253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05B1FEC-D373-415C-B53B-AD23F62F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351E025-E43E-49A9-8BF7-FDC5D73FA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2AF2F03-E8C7-4452-8FA8-356C10FD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136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8E019A-87A8-4166-8018-A34A00318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959C926-733D-40D8-9D03-D901A1557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7888333-5254-452B-A895-A45F72B5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375EA3-B942-4E1D-AED8-53D2A6AE0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1E6D408-DB66-482F-A01A-469FE85C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193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B7ECA3-9601-48F0-B1A5-A618B98D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BFAA55-B2B4-46E4-A6A2-AA840E6F7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703F97F-2898-4B40-8225-776990A6D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2D8E6B2-899F-4727-9F86-0E8147A7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2CD82A7-0B1D-42F9-90B2-7D4AD51C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641FB66-03C1-4B63-96AA-1611F471A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752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620302-8331-4A58-9C2A-C5023D617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93AB9C8-829C-40FE-A171-F84692EF5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4192B3-3466-458D-9A6D-5CCC96EB8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98C0CB4-4F32-4D1E-B8C0-21BA673FE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7BAD919-81DA-4D8E-991A-7B680C878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3BA9196-8890-4472-905C-59E16A0FE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142944A-97AF-457F-B59D-6F126A050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A97ED63-B4DF-4D1C-A3E8-B89C871C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805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5D874B-38EC-4C9B-A473-49705AA5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A2CBDCC-81C3-4A5A-ABAB-57F894DC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C0C7B44-1395-4B9E-A637-E5750F61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DBC9E5B-31A6-4E47-816A-FD8D84AF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662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988D8B5-7284-423D-8E66-E969FEBA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0D50CA1-70FC-453A-A7F7-843C18B7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EC695A9-0A5D-45EB-999B-B87A6A38F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112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EF5CB6-C88C-4BD7-8BE0-19BE08BAF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E0CB06-329B-4701-AECF-14F3C2C03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0069A6A-7827-48EA-960E-22C552A73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FD6F9FA-18C3-4250-9F77-E2DC3D49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AB834AB-51CA-4892-ACDA-CE60ED10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BC8C52A-F7F3-493B-A9CD-1AC9979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304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E6AAED-622B-4E66-AC3B-B2F3E3DDC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CF47738-EE5B-4B2C-971A-DF1121041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1A8154B-DD30-487E-9261-07C29E9A7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6E1E9BF-E8AD-4762-BAB2-77BDD116A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196DADD-23FF-4826-807E-93E1C6EA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FF05DE6-5991-42AF-BB4B-AC59A077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422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DA6EA0D-F648-47FB-8573-E27A1A23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7B63698-F0AB-42B8-99A0-122EA8D03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412063-A5D3-494B-8E92-9EED133AD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42ED0-ED73-47F7-916D-05456C44E5CC}" type="datetimeFigureOut">
              <a:rPr lang="hu-HU" smtClean="0"/>
              <a:t>2022.05.12.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D474FA4-CEE3-48EB-B247-62648EB6E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25F7EA3-A42E-424E-A955-496118062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1E137-B5AE-4EC7-8594-3AA03C97EA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58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7" Type="http://schemas.openxmlformats.org/officeDocument/2006/relationships/image" Target="../media/image15.png"/><Relationship Id="rId12" Type="http://schemas.openxmlformats.org/officeDocument/2006/relationships/image" Target="../media/image90.jpe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9.jpeg"/><Relationship Id="rId10" Type="http://schemas.openxmlformats.org/officeDocument/2006/relationships/image" Target="../media/image88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png"/><Relationship Id="rId18" Type="http://schemas.openxmlformats.org/officeDocument/2006/relationships/image" Target="../media/image122.jpeg"/><Relationship Id="rId3" Type="http://schemas.openxmlformats.org/officeDocument/2006/relationships/image" Target="../media/image107.jpeg"/><Relationship Id="rId21" Type="http://schemas.openxmlformats.org/officeDocument/2006/relationships/image" Target="../media/image125.pn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17" Type="http://schemas.openxmlformats.org/officeDocument/2006/relationships/image" Target="../media/image121.jpeg"/><Relationship Id="rId2" Type="http://schemas.openxmlformats.org/officeDocument/2006/relationships/image" Target="../media/image86.png"/><Relationship Id="rId16" Type="http://schemas.openxmlformats.org/officeDocument/2006/relationships/image" Target="../media/image120.jpeg"/><Relationship Id="rId20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jpeg"/><Relationship Id="rId15" Type="http://schemas.openxmlformats.org/officeDocument/2006/relationships/image" Target="../media/image119.jpeg"/><Relationship Id="rId10" Type="http://schemas.openxmlformats.org/officeDocument/2006/relationships/image" Target="../media/image114.png"/><Relationship Id="rId19" Type="http://schemas.openxmlformats.org/officeDocument/2006/relationships/image" Target="../media/image123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3" Type="http://schemas.openxmlformats.org/officeDocument/2006/relationships/image" Target="../media/image136.jpe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" Type="http://schemas.openxmlformats.org/officeDocument/2006/relationships/image" Target="../media/image135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14.pn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44577E-DECF-4BBA-A2A7-82CC53D68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273" y="1951866"/>
            <a:ext cx="5906289" cy="737968"/>
          </a:xfrm>
        </p:spPr>
        <p:txBody>
          <a:bodyPr>
            <a:noAutofit/>
          </a:bodyPr>
          <a:lstStyle/>
          <a:p>
            <a:r>
              <a:rPr lang="hu-HU" sz="4800" b="1" dirty="0">
                <a:solidFill>
                  <a:srgbClr val="C00000"/>
                </a:solidFill>
                <a:latin typeface="Hadassah Friedlaender" panose="020B0604020202020204" pitchFamily="18" charset="-79"/>
                <a:cs typeface="Hadassah Friedlaender" panose="020B0604020202020204" pitchFamily="18" charset="-79"/>
              </a:rPr>
              <a:t>A rókázástól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A9537763-28AC-4700-9715-1A0E4077921F}"/>
              </a:ext>
            </a:extLst>
          </p:cNvPr>
          <p:cNvSpPr txBox="1">
            <a:spLocks/>
          </p:cNvSpPr>
          <p:nvPr/>
        </p:nvSpPr>
        <p:spPr>
          <a:xfrm>
            <a:off x="2708266" y="3225031"/>
            <a:ext cx="6775467" cy="737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800" b="1" dirty="0">
                <a:solidFill>
                  <a:srgbClr val="C00000"/>
                </a:solidFill>
                <a:latin typeface="Hadassah Friedlaender" panose="020B0604020202020204" pitchFamily="18" charset="-79"/>
                <a:cs typeface="Hadassah Friedlaender" panose="020B0604020202020204" pitchFamily="18" charset="-79"/>
              </a:rPr>
              <a:t>a „thaisportokon” át 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601165A-3F8E-4966-BCB1-C432A2D3B205}"/>
              </a:ext>
            </a:extLst>
          </p:cNvPr>
          <p:cNvSpPr txBox="1">
            <a:spLocks/>
          </p:cNvSpPr>
          <p:nvPr/>
        </p:nvSpPr>
        <p:spPr>
          <a:xfrm>
            <a:off x="5685927" y="4277191"/>
            <a:ext cx="6775467" cy="737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800" b="1" dirty="0">
                <a:solidFill>
                  <a:srgbClr val="C00000"/>
                </a:solidFill>
                <a:latin typeface="Hadassah Friedlaender" panose="020B0604020202020204" pitchFamily="18" charset="-79"/>
                <a:cs typeface="Hadassah Friedlaender" panose="020B0604020202020204" pitchFamily="18" charset="-79"/>
              </a:rPr>
              <a:t>a triatlonig 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0A0FD066-9DAD-4148-BFEB-146A56499683}"/>
              </a:ext>
            </a:extLst>
          </p:cNvPr>
          <p:cNvSpPr txBox="1">
            <a:spLocks/>
          </p:cNvSpPr>
          <p:nvPr/>
        </p:nvSpPr>
        <p:spPr>
          <a:xfrm>
            <a:off x="7469945" y="65321"/>
            <a:ext cx="4832149" cy="10676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hu-HU" sz="2800" b="1" dirty="0" err="1">
                <a:solidFill>
                  <a:srgbClr val="002060"/>
                </a:solidFill>
                <a:latin typeface="Hadassah Friedlaender" panose="020B0604020202020204" pitchFamily="18" charset="-79"/>
                <a:cs typeface="Hadassah Friedlaender" panose="020B0604020202020204" pitchFamily="18" charset="-79"/>
              </a:rPr>
              <a:t>Poly</a:t>
            </a:r>
            <a:r>
              <a:rPr lang="hu-HU" sz="2800" b="1" dirty="0">
                <a:solidFill>
                  <a:srgbClr val="002060"/>
                </a:solidFill>
                <a:latin typeface="Hadassah Friedlaender" panose="020B0604020202020204" pitchFamily="18" charset="-79"/>
                <a:cs typeface="Hadassah Friedlaender" panose="020B0604020202020204" pitchFamily="18" charset="-79"/>
              </a:rPr>
              <a:t>-Gepárd Szakmai Estek</a:t>
            </a:r>
          </a:p>
          <a:p>
            <a:r>
              <a:rPr lang="hu-HU" sz="2800" b="1" dirty="0">
                <a:solidFill>
                  <a:srgbClr val="002060"/>
                </a:solidFill>
                <a:latin typeface="Hadassah Friedlaender" panose="020B0604020202020204" pitchFamily="18" charset="-79"/>
                <a:cs typeface="Hadassah Friedlaender" panose="020B0604020202020204" pitchFamily="18" charset="-79"/>
              </a:rPr>
              <a:t>2022. május 6.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2B013B90-32E1-48C4-8268-40BE3A443772}"/>
              </a:ext>
            </a:extLst>
          </p:cNvPr>
          <p:cNvSpPr txBox="1">
            <a:spLocks/>
          </p:cNvSpPr>
          <p:nvPr/>
        </p:nvSpPr>
        <p:spPr>
          <a:xfrm>
            <a:off x="0" y="5943496"/>
            <a:ext cx="3442905" cy="698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>
                <a:solidFill>
                  <a:srgbClr val="002060"/>
                </a:solidFill>
                <a:latin typeface="Hadassah Friedlaender" panose="020B0604020202020204" pitchFamily="18" charset="-79"/>
                <a:cs typeface="Hadassah Friedlaender" panose="020B0604020202020204" pitchFamily="18" charset="-79"/>
              </a:rPr>
              <a:t>Németh Ágnes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2CF37893-5EB0-4958-B46D-6733A74E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3" y="76958"/>
            <a:ext cx="2381250" cy="162877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2773FC6-12A6-4F71-873C-B8063B93FA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662" y="5185521"/>
            <a:ext cx="2919503" cy="153273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0EE20724-162F-46F0-BDED-8FD83DED38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03" y="3066450"/>
            <a:ext cx="2255367" cy="269570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3727E9E7-84B9-48D6-8D4E-FAEDDE2B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974" y="123582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6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9285" y="219405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988" y="219405"/>
            <a:ext cx="10316920" cy="837951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Kis (nem annyira</a:t>
            </a:r>
            <a:r>
              <a:rPr lang="hu-HU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hu-HU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🙃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) színesek - LIT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1928227-9B73-4A14-A3F7-B8EC689FEE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40" y="1057355"/>
            <a:ext cx="4139291" cy="563635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4F160CB-48C2-4632-99D4-3208423E3E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12" y="1978719"/>
            <a:ext cx="7365305" cy="4714996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4719A078-6042-45A2-828D-ACB32BA668F4}"/>
              </a:ext>
            </a:extLst>
          </p:cNvPr>
          <p:cNvSpPr txBox="1"/>
          <p:nvPr/>
        </p:nvSpPr>
        <p:spPr>
          <a:xfrm>
            <a:off x="8025926" y="1249509"/>
            <a:ext cx="115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1982</a:t>
            </a:r>
          </a:p>
        </p:txBody>
      </p:sp>
    </p:spTree>
    <p:extLst>
      <p:ext uri="{BB962C8B-B14F-4D97-AF65-F5344CB8AC3E}">
        <p14:creationId xmlns:p14="http://schemas.microsoft.com/office/powerpoint/2010/main" val="4108208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92" y="163786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988" y="219405"/>
            <a:ext cx="10316920" cy="837951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Kis (nem annyira</a:t>
            </a:r>
            <a:r>
              <a:rPr lang="hu-HU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hu-HU" sz="2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🙃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) színesek - LIT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719A078-6042-45A2-828D-ACB32BA668F4}"/>
              </a:ext>
            </a:extLst>
          </p:cNvPr>
          <p:cNvSpPr txBox="1"/>
          <p:nvPr/>
        </p:nvSpPr>
        <p:spPr>
          <a:xfrm>
            <a:off x="8025926" y="1249509"/>
            <a:ext cx="115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1984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99E92CE-2963-44B1-9BC8-1CD0A99686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8" y="1057357"/>
            <a:ext cx="5017842" cy="299213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130DEC1-8A77-46C8-9B33-F54195FB13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955" y="2307771"/>
            <a:ext cx="3493197" cy="444862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DB878E4-D177-4AC8-BF5E-D659DB072B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9" y="3327400"/>
            <a:ext cx="424326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61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378" y="163341"/>
            <a:ext cx="10316920" cy="990417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Eredmények– ifjúkor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endParaRPr lang="hu-HU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337922" y="1507967"/>
            <a:ext cx="6788593" cy="5186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Gyorstávírászat –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i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fi-junior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ob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1982: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egyéni 2.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(úttörőként!)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1983: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egyéni 2., csapat 1. (úttörőként!)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1984: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egyéni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2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.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(úttörőként!)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baseline="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 </a:t>
            </a:r>
            <a:r>
              <a:rPr lang="hu-HU" baseline="0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1985: </a:t>
            </a:r>
            <a:r>
              <a:rPr lang="hu-HU" baseline="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nem indulhattam </a:t>
            </a:r>
            <a:r>
              <a:rPr lang="hu-HU" baseline="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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  <a:sym typeface="Wingdings" panose="05000000000000000000" pitchFamily="2" charset="2"/>
              </a:rPr>
              <a:t>    1986: 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  <a:sym typeface="Wingdings" panose="05000000000000000000" pitchFamily="2" charset="2"/>
              </a:rPr>
              <a:t>egyéni 1.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baseline="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    </a:t>
            </a:r>
            <a:r>
              <a:rPr lang="hu-HU" baseline="0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1987: </a:t>
            </a:r>
            <a:r>
              <a:rPr lang="hu-HU" baseline="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egyéni 1.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  <a:sym typeface="Wingdings" panose="05000000000000000000" pitchFamily="2" charset="2"/>
              </a:rPr>
              <a:t> (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  <a:sym typeface="Wingdings" panose="05000000000000000000" pitchFamily="2" charset="2"/>
              </a:rPr>
              <a:t>1985 és 1987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  <a:sym typeface="Wingdings" panose="05000000000000000000" pitchFamily="2" charset="2"/>
              </a:rPr>
              <a:t>: Duna Kupa Nemzetközi Ifjúsági Gyorstávírász Verseny, Bukarest, </a:t>
            </a:r>
            <a:r>
              <a:rPr kumimoji="0" lang="hu-HU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  <a:sym typeface="Wingdings" panose="05000000000000000000" pitchFamily="2" charset="2"/>
              </a:rPr>
              <a:t>Braila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  <a:sym typeface="Wingdings" panose="05000000000000000000" pitchFamily="2" charset="2"/>
              </a:rPr>
              <a:t>)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42E7FF3-728C-45CA-93BD-1E4D713819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914" y="2893873"/>
            <a:ext cx="5004561" cy="380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27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268" y="163341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34" y="163341"/>
            <a:ext cx="10316920" cy="990417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Mindeközben …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173444" y="1442903"/>
            <a:ext cx="4797083" cy="4966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1981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-ben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letettem az 1. forgalmi rádióamatőr vizsgát (RH-A)</a:t>
            </a:r>
          </a:p>
          <a:p>
            <a:pPr lvl="0">
              <a:defRPr/>
            </a:pP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1984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-ben fokozatosan áttértem a jelírásra </a:t>
            </a:r>
          </a:p>
          <a:p>
            <a:pPr marL="0" lvl="0" indent="0">
              <a:buNone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(</a:t>
            </a:r>
            <a:r>
              <a:rPr lang="hu-HU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Sztanyiszlav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Zelenov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–     Józsáné Maczkó  Gabriella) </a:t>
            </a:r>
          </a:p>
          <a:p>
            <a:pPr lvl="0">
              <a:defRPr/>
            </a:pP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1986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-ban egyéni hívójelet kaptam: HA5NI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F5A7269-0BBB-42B9-B55A-1A12C32B76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937" y="163341"/>
            <a:ext cx="3893011" cy="546820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EA2643C-DFE9-4CD8-91E5-F8BEF5B3F7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357" y="3804099"/>
            <a:ext cx="5283199" cy="289056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93DE88C-2274-4A45-A946-48C4CA80B7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782" y="0"/>
            <a:ext cx="3139992" cy="454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08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71" y="95570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63341"/>
            <a:ext cx="9455794" cy="990417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…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1160238" y="1265000"/>
            <a:ext cx="9455794" cy="4966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1984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-től Aranyjelvényes sportoló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1985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: „Jó tanuló – jó sportoló”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1987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: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z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É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v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N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ői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R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ádióamatőr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S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portolója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34251C5-F269-44D4-85F6-3F17AB9777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810" y="255746"/>
            <a:ext cx="4081519" cy="395800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837EBAB-D71F-4701-8DDD-C0CEEEBAD6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42" y="3154792"/>
            <a:ext cx="8261067" cy="344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49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378" y="163341"/>
            <a:ext cx="10316920" cy="990417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Eredmények– ifjúkor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endParaRPr lang="hu-HU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1078150" y="1388279"/>
            <a:ext cx="10711375" cy="4196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Gyorstávírászat – felnőtt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1988: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nem indultam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ob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-n érettségi-felvételi miatt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1989: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ob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egyéni 3., csapat 1.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 </a:t>
            </a: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1991: </a:t>
            </a:r>
            <a:r>
              <a:rPr lang="hu-HU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ob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egyéni 2.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1991: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1. Nyílt EB, Belgium,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 Memóriavétel: egyéni 2.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  Adás összetett: egyéni 2.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 Országok rangsora: 3.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BA15147-9852-48D4-BEC2-D06AA304E7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464" y="2539999"/>
            <a:ext cx="6115092" cy="4020458"/>
          </a:xfrm>
          <a:prstGeom prst="rect">
            <a:avLst/>
          </a:prstGeom>
        </p:spPr>
      </p:pic>
      <p:pic>
        <p:nvPicPr>
          <p:cNvPr id="7" name="lcwo-betu">
            <a:hlinkClick r:id="" action="ppaction://media"/>
            <a:extLst>
              <a:ext uri="{FF2B5EF4-FFF2-40B4-BE49-F238E27FC236}">
                <a16:creationId xmlns:a16="http://schemas.microsoft.com/office/drawing/2014/main" id="{651FEE9D-2F7E-4568-A493-CAED2457B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5803" y="5767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74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9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94B3AD29-7387-44BD-9B2F-8E334449C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80" y="81199"/>
            <a:ext cx="7248525" cy="126682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423AAF00-4FFE-4BFC-93EF-AB48B2B821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886" y="528122"/>
            <a:ext cx="5429771" cy="385354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3B396BD-75B6-4F3D-BE1A-83AD15B033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570" y="3844665"/>
            <a:ext cx="4951170" cy="293213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35F6AE8-3C7E-4F6E-9545-E9835D595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43" y="1791741"/>
            <a:ext cx="4238625" cy="3371850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DDC26624-1377-4151-AF3B-1644EE8B5055}"/>
              </a:ext>
            </a:extLst>
          </p:cNvPr>
          <p:cNvSpPr txBox="1"/>
          <p:nvPr/>
        </p:nvSpPr>
        <p:spPr>
          <a:xfrm>
            <a:off x="191968" y="5533216"/>
            <a:ext cx="52977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Forrás: </a:t>
            </a:r>
            <a:r>
              <a:rPr lang="hu-HU" sz="2000" dirty="0">
                <a:solidFill>
                  <a:srgbClr val="C00000"/>
                </a:solidFill>
              </a:rPr>
              <a:t>http://www.highspeedtelegraphy.com/HST-world-championships</a:t>
            </a:r>
          </a:p>
        </p:txBody>
      </p:sp>
      <p:pic>
        <p:nvPicPr>
          <p:cNvPr id="2" name="lcwo-szam">
            <a:hlinkClick r:id="" action="ppaction://media"/>
            <a:extLst>
              <a:ext uri="{FF2B5EF4-FFF2-40B4-BE49-F238E27FC236}">
                <a16:creationId xmlns:a16="http://schemas.microsoft.com/office/drawing/2014/main" id="{EF7F9014-D17C-0014-63B6-5D48731BE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24381" y="57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18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988" y="219405"/>
            <a:ext cx="10316920" cy="990417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Versenyre készülés - rádiótöbbtusa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1111348" y="1209822"/>
            <a:ext cx="10607040" cy="578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Kevés verseny (évi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2 + 1 nemzetközi)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– módszeres készülés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de: 6 versenyszám</a:t>
            </a:r>
            <a:r>
              <a:rPr kumimoji="0" lang="hu-H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!</a:t>
            </a:r>
            <a:endParaRPr kumimoji="0" lang="hu-H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26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külön edzések: lövészet, tájfutás</a:t>
            </a:r>
          </a:p>
          <a:p>
            <a:pPr marL="266700" indent="-266700"/>
            <a:r>
              <a:rPr kumimoji="0" 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Válogatottban</a:t>
            </a:r>
            <a:r>
              <a:rPr kumimoji="0" lang="hu-HU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évi 4 edzőtábor</a:t>
            </a:r>
            <a:endParaRPr kumimoji="0" lang="hu-H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3492977-2A4E-4F7E-9E86-674BA10F9F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587" y="1746680"/>
            <a:ext cx="3725069" cy="489191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40C440B-7F02-4999-BF54-1EC40FA9C4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891" y="3140922"/>
            <a:ext cx="2745840" cy="366111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FAAF08F-E488-4470-9F56-0D5C8182C2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725" y="3186566"/>
            <a:ext cx="2943310" cy="35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0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378" y="163341"/>
            <a:ext cx="10316920" cy="990417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Eredmények– ifjúkor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endParaRPr lang="hu-HU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838200" y="1355321"/>
            <a:ext cx="10711375" cy="33573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Rádiótöbbtusa –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o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b,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női kategória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0" lvl="0" indent="0">
              <a:buNone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1982: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egyéni 10., csapat 2. (botránnyal</a:t>
            </a:r>
            <a:r>
              <a:rPr lang="hu-HU" dirty="0"/>
              <a:t>😱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1983: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egyéni 6., csapat 3. (korengedéllyel)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1984: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egyéni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2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., csapat 1.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1985: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???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1986: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???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(tájfutás: „benullázás”)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 </a:t>
            </a: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1987: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egyéni 1.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 1988: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egyéni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3.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60D4F19-A058-4121-9B53-33B4368F65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240" y="2787814"/>
            <a:ext cx="5168370" cy="397335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5C1040A-8ED0-4F9F-A88A-613CD71D69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278" y="3845363"/>
            <a:ext cx="3082945" cy="284929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6B0631A-C5A6-42CD-BD7A-F72D6657D2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827" y="296296"/>
            <a:ext cx="3727765" cy="3049302"/>
          </a:xfrm>
          <a:prstGeom prst="rect">
            <a:avLst/>
          </a:prstGeom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id="{0A5AA648-7B8F-8A59-3D03-AD6D32E2FFC8}"/>
              </a:ext>
            </a:extLst>
          </p:cNvPr>
          <p:cNvSpPr/>
          <p:nvPr/>
        </p:nvSpPr>
        <p:spPr>
          <a:xfrm>
            <a:off x="3957403" y="4164036"/>
            <a:ext cx="1346115" cy="2580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1830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6E448703-5F98-4C3C-9BF4-FCF1A2D9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988" y="219405"/>
            <a:ext cx="10316920" cy="837951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Kis színesek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- Rádiótöbbtusa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0B3CFB2-FD12-4D65-AE07-29330109D1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871" y="1100159"/>
            <a:ext cx="5618815" cy="5757841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BFBA3C8F-3D6C-4FA8-95A3-84AB008557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38" y="1486586"/>
            <a:ext cx="3425371" cy="2471091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9B39226B-E5FA-4669-9F0D-0542751B4F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704" y="1100159"/>
            <a:ext cx="3955204" cy="3158416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27164468-CDCB-488B-91FD-C950C82AB0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704" y="4370692"/>
            <a:ext cx="3425371" cy="2440329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6715759F-2539-40CA-8E1E-1A780BFFD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4213375"/>
            <a:ext cx="2199400" cy="24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98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771076-A4FA-4CDC-9902-BDB953775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Magamról – ami nem </a:t>
            </a:r>
            <a:r>
              <a:rPr lang="hu-HU" sz="2800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(sok)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sport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A6BBA1-98CE-4995-B725-9B68012B7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711" y="1703999"/>
            <a:ext cx="2804410" cy="602782"/>
          </a:xfrm>
        </p:spPr>
        <p:txBody>
          <a:bodyPr/>
          <a:lstStyle/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Megszülettem: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33A894D-0253-441A-B0E9-F29EBD37A935}"/>
              </a:ext>
            </a:extLst>
          </p:cNvPr>
          <p:cNvSpPr txBox="1"/>
          <p:nvPr/>
        </p:nvSpPr>
        <p:spPr>
          <a:xfrm>
            <a:off x="3457731" y="1719396"/>
            <a:ext cx="5276538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Budapest,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1969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. október 14.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7303799-92FB-4984-9AB4-6231A15017E8}"/>
              </a:ext>
            </a:extLst>
          </p:cNvPr>
          <p:cNvSpPr txBox="1"/>
          <p:nvPr/>
        </p:nvSpPr>
        <p:spPr>
          <a:xfrm>
            <a:off x="820711" y="2141324"/>
            <a:ext cx="7241498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Kisgyermekkor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3B71F40-B561-4F4A-96E2-CEA014ABC4D1}"/>
              </a:ext>
            </a:extLst>
          </p:cNvPr>
          <p:cNvSpPr txBox="1"/>
          <p:nvPr/>
        </p:nvSpPr>
        <p:spPr>
          <a:xfrm>
            <a:off x="838200" y="2605657"/>
            <a:ext cx="2619531" cy="480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Kisiskoláskor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EA788F0-0FD6-49A4-A16C-C1EFC75F9B02}"/>
              </a:ext>
            </a:extLst>
          </p:cNvPr>
          <p:cNvSpPr txBox="1"/>
          <p:nvPr/>
        </p:nvSpPr>
        <p:spPr>
          <a:xfrm>
            <a:off x="3300332" y="2556892"/>
            <a:ext cx="3312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(sport!)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031E216-0A36-4D37-A5DF-9F9A5B6EFB49}"/>
              </a:ext>
            </a:extLst>
          </p:cNvPr>
          <p:cNvSpPr txBox="1"/>
          <p:nvPr/>
        </p:nvSpPr>
        <p:spPr>
          <a:xfrm>
            <a:off x="838197" y="3059696"/>
            <a:ext cx="2234784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Kamaszkor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4B7F0A3-EEC8-43E0-B88B-287665C86C8A}"/>
              </a:ext>
            </a:extLst>
          </p:cNvPr>
          <p:cNvSpPr txBox="1"/>
          <p:nvPr/>
        </p:nvSpPr>
        <p:spPr>
          <a:xfrm>
            <a:off x="2915741" y="3011969"/>
            <a:ext cx="149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(sport!!)</a:t>
            </a:r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3CB8581-0D24-41B0-B38E-C0D534887FFC}"/>
              </a:ext>
            </a:extLst>
          </p:cNvPr>
          <p:cNvSpPr txBox="1"/>
          <p:nvPr/>
        </p:nvSpPr>
        <p:spPr>
          <a:xfrm>
            <a:off x="4255644" y="3011969"/>
            <a:ext cx="184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(sport!!!)</a:t>
            </a: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8B390F2-FE45-4432-9976-EA1738225B55}"/>
              </a:ext>
            </a:extLst>
          </p:cNvPr>
          <p:cNvSpPr txBox="1"/>
          <p:nvPr/>
        </p:nvSpPr>
        <p:spPr>
          <a:xfrm>
            <a:off x="820711" y="3517647"/>
            <a:ext cx="11353801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Tanulmányok – középiskola: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Petrik Lajos Vegyipari Szakközépiskola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B53EEB8-150F-4895-B473-F8FE31B1AE9C}"/>
              </a:ext>
            </a:extLst>
          </p:cNvPr>
          <p:cNvSpPr txBox="1"/>
          <p:nvPr/>
        </p:nvSpPr>
        <p:spPr>
          <a:xfrm>
            <a:off x="1153147" y="3897994"/>
            <a:ext cx="1604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(sport</a:t>
            </a:r>
            <a:r>
              <a:rPr lang="hu-HU" sz="2000" dirty="0">
                <a:effectLst/>
              </a:rPr>
              <a:t>🙃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)</a:t>
            </a:r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3E62C85-2F29-41AB-B34F-B23AF6A9F6BF}"/>
              </a:ext>
            </a:extLst>
          </p:cNvPr>
          <p:cNvSpPr txBox="1"/>
          <p:nvPr/>
        </p:nvSpPr>
        <p:spPr>
          <a:xfrm>
            <a:off x="2616719" y="3954731"/>
            <a:ext cx="4961745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Könyves Kálmán Gimnázium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8F8E000-2E4B-4A1A-8B5C-3DD31CADB34C}"/>
              </a:ext>
            </a:extLst>
          </p:cNvPr>
          <p:cNvSpPr txBox="1"/>
          <p:nvPr/>
        </p:nvSpPr>
        <p:spPr>
          <a:xfrm>
            <a:off x="820710" y="4502981"/>
            <a:ext cx="11353801" cy="86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Tanulmányok – egyetem: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ELTE TTK, </a:t>
            </a:r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b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iológus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szak, 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                     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ELTE TTK Doktori Iskola, humánbiológia, humánetológia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8ADF65D-3372-4334-8F19-A42A66F94831}"/>
              </a:ext>
            </a:extLst>
          </p:cNvPr>
          <p:cNvSpPr txBox="1"/>
          <p:nvPr/>
        </p:nvSpPr>
        <p:spPr>
          <a:xfrm>
            <a:off x="10152088" y="4839925"/>
            <a:ext cx="166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(sport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)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C4E63B47-3FAA-4E7F-BFA7-058EAF36EB95}"/>
              </a:ext>
            </a:extLst>
          </p:cNvPr>
          <p:cNvSpPr txBox="1"/>
          <p:nvPr/>
        </p:nvSpPr>
        <p:spPr>
          <a:xfrm>
            <a:off x="838197" y="5421353"/>
            <a:ext cx="961566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Felnőttkor – „karrier”</a:t>
            </a:r>
            <a:r>
              <a:rPr lang="hu-HU" sz="2000" dirty="0"/>
              <a:t>🤭</a:t>
            </a:r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, családalapítás, gyermeknevelés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E151F3EF-A8D3-4CD4-B991-45179482AB08}"/>
              </a:ext>
            </a:extLst>
          </p:cNvPr>
          <p:cNvSpPr txBox="1"/>
          <p:nvPr/>
        </p:nvSpPr>
        <p:spPr>
          <a:xfrm>
            <a:off x="10152088" y="5206926"/>
            <a:ext cx="1667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(sport </a:t>
            </a:r>
            <a:r>
              <a:rPr lang="hu-HU" sz="6000" baseline="-2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)</a:t>
            </a:r>
            <a:endParaRPr lang="hu-HU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E040E3A8-7B6E-459F-8847-EFDF95501C76}"/>
              </a:ext>
            </a:extLst>
          </p:cNvPr>
          <p:cNvSpPr txBox="1"/>
          <p:nvPr/>
        </p:nvSpPr>
        <p:spPr>
          <a:xfrm>
            <a:off x="838200" y="5936004"/>
            <a:ext cx="2786921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u-HU" sz="280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Szeniorkor </a:t>
            </a:r>
            <a:r>
              <a:rPr lang="hu-HU" sz="2000"/>
              <a:t>😀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CCE5F94D-2704-43EC-A4A9-D0D862901B8D}"/>
              </a:ext>
            </a:extLst>
          </p:cNvPr>
          <p:cNvSpPr txBox="1"/>
          <p:nvPr/>
        </p:nvSpPr>
        <p:spPr>
          <a:xfrm>
            <a:off x="3370286" y="5914812"/>
            <a:ext cx="166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(sport</a:t>
            </a:r>
            <a:r>
              <a:rPr lang="hu-H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)</a:t>
            </a:r>
            <a:endParaRPr lang="hu-HU" dirty="0"/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592FD3A3-5193-4524-8B8D-DE7C19A436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746" y="1724130"/>
            <a:ext cx="1768446" cy="1105339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DC65B83E-D4BE-4ECE-892C-DDDC556D3556}"/>
              </a:ext>
            </a:extLst>
          </p:cNvPr>
          <p:cNvSpPr txBox="1"/>
          <p:nvPr/>
        </p:nvSpPr>
        <p:spPr>
          <a:xfrm>
            <a:off x="8958587" y="1383600"/>
            <a:ext cx="515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>
                <a:solidFill>
                  <a:srgbClr val="002060"/>
                </a:solidFill>
              </a:rPr>
              <a:t>(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BFA974B3-9792-44A6-B111-18183A25FE0D}"/>
              </a:ext>
            </a:extLst>
          </p:cNvPr>
          <p:cNvSpPr txBox="1"/>
          <p:nvPr/>
        </p:nvSpPr>
        <p:spPr>
          <a:xfrm>
            <a:off x="11120009" y="1408464"/>
            <a:ext cx="502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3699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378" y="163341"/>
            <a:ext cx="10316920" cy="990417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Eredmények– ifjúkor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endParaRPr lang="hu-HU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880923" y="1153759"/>
            <a:ext cx="10711375" cy="22752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Rádiótöbbtusa – Testvériség-Barátság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Nemzetközi Versenyek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Profik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és amatőrök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1984: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Koreai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NDK – egyéni 20. (utolsó előtti)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1985: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NDK - ???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1986: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Szovjetunió - ???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1987: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Lengyelország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– 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egyéni 3., csapat 3.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8755E59-4158-4281-AFE3-63355BFC27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617" y="4238991"/>
            <a:ext cx="3797848" cy="261900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3A4AA1C-724A-4D64-B750-7A8F1A98D3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305" y="1552487"/>
            <a:ext cx="5270696" cy="362442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93B7C69-3395-48F5-B892-65625E15CF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4459"/>
            <a:ext cx="4224537" cy="33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1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6E448703-5F98-4C3C-9BF4-FCF1A2D9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607" y="149066"/>
            <a:ext cx="10837425" cy="837951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Kis színesek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- RTT nemzetközi versenyek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78D50F58-543E-4FEE-9606-699FAB281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727" y="888073"/>
            <a:ext cx="2246045" cy="500206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Koreai NDK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B6F1F91-9764-4D38-898F-D9D6B3C99F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370" y="1138176"/>
            <a:ext cx="4081260" cy="526339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5A70B76-E6CE-42F1-8AD5-70E02B06F7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295" y="3560325"/>
            <a:ext cx="2963139" cy="320195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8E23AF1-A806-4627-960B-E4EAF69C71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3527116"/>
            <a:ext cx="5508220" cy="318181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EDD4470-C9F5-4B13-BCFD-18FB824777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502" y="46961"/>
            <a:ext cx="3617932" cy="3722914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10D83B27-CD71-4442-ADDC-39FB126300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17" y="54304"/>
            <a:ext cx="4800893" cy="3722915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6BC186A7-067F-4562-A050-91F3ACAA32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370" y="-6811"/>
            <a:ext cx="5964517" cy="3478315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B13FE28E-E1F7-4319-858D-97FD787CAF2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585" y="3488603"/>
            <a:ext cx="6352670" cy="32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0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6E448703-5F98-4C3C-9BF4-FCF1A2D9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607" y="149066"/>
            <a:ext cx="10837425" cy="837951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Kis színesek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- RTT nemzetközi versenyek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78D50F58-543E-4FEE-9606-699FAB281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727" y="888073"/>
            <a:ext cx="2246045" cy="500206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Koreai NDK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8CD44DB-BD52-41A2-AEC5-076C9BFBC9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543" y="1931002"/>
            <a:ext cx="7228114" cy="363337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48909CC-377C-48A1-BE4F-38370B11DA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248" y="1461963"/>
            <a:ext cx="3857752" cy="5431753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A794C60A-1231-4137-AA3E-CC591827CB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70" y="0"/>
            <a:ext cx="6409829" cy="4498582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657B62C6-9B4C-4317-A3B3-ADDD3C3AA4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2314"/>
            <a:ext cx="5500914" cy="4125686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BBF2B58F-B0C1-43E6-ABB7-FABDA6DC18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682" y="294335"/>
            <a:ext cx="7950832" cy="579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76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6E448703-5F98-4C3C-9BF4-FCF1A2D9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607" y="149066"/>
            <a:ext cx="10837425" cy="837951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Kis színesek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- RTT nemzetközi versenyek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78D50F58-543E-4FEE-9606-699FAB281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727" y="888073"/>
            <a:ext cx="5467547" cy="500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NDK, Szovjetunió, Lengyelország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DBABCD6-7E53-4368-B646-2D797C78AB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914" y="1421012"/>
            <a:ext cx="5619904" cy="543698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39D510F-163F-4DE8-A323-27DC065001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0"/>
            <a:ext cx="5772443" cy="432933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152A74E-8E33-49A1-807B-BB0E5F70E7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603" y="15265"/>
            <a:ext cx="10182397" cy="562587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866BEED-0B9A-4BAA-A082-DB9026237D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5910"/>
            <a:ext cx="8478943" cy="577209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88F39FF1-219A-4F53-B077-2FC403B310B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379" y="1822274"/>
            <a:ext cx="6611992" cy="4958994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35374F77-BDFD-4040-A4B0-D2055B815D3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8" y="15266"/>
            <a:ext cx="5372543" cy="495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38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D239E415-3607-476B-8D8C-713CD623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723" y="432993"/>
            <a:ext cx="7901066" cy="929103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 folytatás – tájsportok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F4467EEB-DA6D-4531-BAA4-85CD3D77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674" y="1996320"/>
            <a:ext cx="8575612" cy="158496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Tipográfia Testedző Egyesület</a:t>
            </a:r>
          </a:p>
          <a:p>
            <a:pPr marL="0" indent="0">
              <a:buNone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</a:t>
            </a: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1994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-től Tipo Tájfutó és Környezetvédő Egyesület</a:t>
            </a:r>
            <a:endParaRPr lang="hu-HU" dirty="0">
              <a:solidFill>
                <a:srgbClr val="C0000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0" indent="0">
              <a:buNone/>
            </a:pPr>
            <a:endParaRPr lang="hu-HU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FB53A026-C708-44DF-AE67-59D0586A5D38}"/>
              </a:ext>
            </a:extLst>
          </p:cNvPr>
          <p:cNvSpPr txBox="1">
            <a:spLocks/>
          </p:cNvSpPr>
          <p:nvPr/>
        </p:nvSpPr>
        <p:spPr>
          <a:xfrm>
            <a:off x="1369834" y="3739463"/>
            <a:ext cx="3521246" cy="1890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Tájékozódási futás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Tájkerékpár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(Sítájfutás)</a:t>
            </a:r>
          </a:p>
          <a:p>
            <a:pPr marL="0" lvl="0" indent="0">
              <a:buNone/>
            </a:pPr>
            <a:endParaRPr lang="hu-HU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0" lvl="0" indent="0">
              <a:buNone/>
            </a:pPr>
            <a:endParaRPr lang="hu-HU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0" lvl="0" indent="0">
              <a:buNone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9538CE71-B99D-4530-A290-A458514BDE7A}"/>
              </a:ext>
            </a:extLst>
          </p:cNvPr>
          <p:cNvSpPr txBox="1"/>
          <p:nvPr/>
        </p:nvSpPr>
        <p:spPr>
          <a:xfrm>
            <a:off x="835674" y="1395994"/>
            <a:ext cx="10981188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1984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– én még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egyszer nem fogok úgy „elkeverni”, mint Koreában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!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E9C2A442-1552-40EE-B18A-97AB404C4D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7" y="102951"/>
            <a:ext cx="1767993" cy="110347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DFE40BC-BE55-41A7-9BE5-F8020742E8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499" y="102951"/>
            <a:ext cx="1173554" cy="117355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38F12A7-6B28-434E-9BB7-993C035723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2204" y="2658794"/>
            <a:ext cx="3149405" cy="4199206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1595211B-75CD-4E9E-A68B-5E14979C14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7" y="2017756"/>
            <a:ext cx="741762" cy="89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5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 uiExpand="1" build="p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02686571-C4FD-411A-BE66-B0CAB5AC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078" y="251770"/>
            <a:ext cx="9810013" cy="1351149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Tájékozódási futás</a:t>
            </a:r>
            <a:br>
              <a:rPr lang="hu-HU" sz="4000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u-HU" sz="4000" b="1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Orienteering</a:t>
            </a:r>
            <a:endParaRPr lang="hu-HU" sz="4000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04FCB5A1-2764-4A67-AD20-E15D72110821}"/>
                  </a:ext>
                </a:extLst>
              </p14:cNvPr>
              <p14:cNvContentPartPr/>
              <p14:nvPr/>
            </p14:nvContentPartPr>
            <p14:xfrm>
              <a:off x="10449920" y="2017314"/>
              <a:ext cx="360" cy="36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04FCB5A1-2764-4A67-AD20-E15D721108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1280" y="200831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artalom helye 2">
            <a:extLst>
              <a:ext uri="{FF2B5EF4-FFF2-40B4-BE49-F238E27FC236}">
                <a16:creationId xmlns:a16="http://schemas.microsoft.com/office/drawing/2014/main" id="{0E820953-CEFA-4EB7-8B73-2F2D2434AE3C}"/>
              </a:ext>
            </a:extLst>
          </p:cNvPr>
          <p:cNvSpPr txBox="1">
            <a:spLocks/>
          </p:cNvSpPr>
          <p:nvPr/>
        </p:nvSpPr>
        <p:spPr>
          <a:xfrm>
            <a:off x="475832" y="1703051"/>
            <a:ext cx="11014572" cy="836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Kellékek futónak: térkép, tájoló, dugóka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 N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o meg: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„A láb mindig kéznél van.” 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sp>
        <p:nvSpPr>
          <p:cNvPr id="27" name="Tartalom helye 2">
            <a:extLst>
              <a:ext uri="{FF2B5EF4-FFF2-40B4-BE49-F238E27FC236}">
                <a16:creationId xmlns:a16="http://schemas.microsoft.com/office/drawing/2014/main" id="{F0C8ED6A-9F5D-40F1-B235-B7CB2AD67EEA}"/>
              </a:ext>
            </a:extLst>
          </p:cNvPr>
          <p:cNvSpPr txBox="1">
            <a:spLocks/>
          </p:cNvSpPr>
          <p:nvPr/>
        </p:nvSpPr>
        <p:spPr>
          <a:xfrm>
            <a:off x="475832" y="2496324"/>
            <a:ext cx="9413756" cy="602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Kellékek terepen: kontrollpontokon bója, érintődobozzal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</a:p>
        </p:txBody>
      </p:sp>
      <p:sp>
        <p:nvSpPr>
          <p:cNvPr id="28" name="Tartalom helye 2">
            <a:extLst>
              <a:ext uri="{FF2B5EF4-FFF2-40B4-BE49-F238E27FC236}">
                <a16:creationId xmlns:a16="http://schemas.microsoft.com/office/drawing/2014/main" id="{6668C452-178F-4597-9090-0BADCAC57B5A}"/>
              </a:ext>
            </a:extLst>
          </p:cNvPr>
          <p:cNvSpPr txBox="1">
            <a:spLocks/>
          </p:cNvSpPr>
          <p:nvPr/>
        </p:nvSpPr>
        <p:spPr>
          <a:xfrm>
            <a:off x="475832" y="3031195"/>
            <a:ext cx="9974088" cy="602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Térképen: kontrollpontok és felkeresési sorrendjük jelölve  </a:t>
            </a: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29" name="Tartalom helye 2">
            <a:extLst>
              <a:ext uri="{FF2B5EF4-FFF2-40B4-BE49-F238E27FC236}">
                <a16:creationId xmlns:a16="http://schemas.microsoft.com/office/drawing/2014/main" id="{9FAB8FA9-1135-49FF-B2C2-B3DF0B452829}"/>
              </a:ext>
            </a:extLst>
          </p:cNvPr>
          <p:cNvSpPr txBox="1">
            <a:spLocks/>
          </p:cNvSpPr>
          <p:nvPr/>
        </p:nvSpPr>
        <p:spPr>
          <a:xfrm>
            <a:off x="475831" y="4014959"/>
            <a:ext cx="8092488" cy="602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Sok versenyzői kategória – külön pályák!</a:t>
            </a:r>
          </a:p>
        </p:txBody>
      </p:sp>
      <p:sp>
        <p:nvSpPr>
          <p:cNvPr id="32" name="Tartalom helye 2">
            <a:extLst>
              <a:ext uri="{FF2B5EF4-FFF2-40B4-BE49-F238E27FC236}">
                <a16:creationId xmlns:a16="http://schemas.microsoft.com/office/drawing/2014/main" id="{874577E8-2163-42D8-8062-287FBA567B67}"/>
              </a:ext>
            </a:extLst>
          </p:cNvPr>
          <p:cNvSpPr txBox="1">
            <a:spLocks/>
          </p:cNvSpPr>
          <p:nvPr/>
        </p:nvSpPr>
        <p:spPr>
          <a:xfrm>
            <a:off x="475830" y="4506841"/>
            <a:ext cx="7486484" cy="8318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Versenytípusok: </a:t>
            </a:r>
            <a:r>
              <a:rPr lang="hu-HU" noProof="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távok, napszak, versenyzők (egyéni, csapat), pontfogási feladat szerint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sp>
        <p:nvSpPr>
          <p:cNvPr id="37" name="Tartalom helye 2">
            <a:extLst>
              <a:ext uri="{FF2B5EF4-FFF2-40B4-BE49-F238E27FC236}">
                <a16:creationId xmlns:a16="http://schemas.microsoft.com/office/drawing/2014/main" id="{EEB91A3C-AF55-48C6-A0FE-93065DD2C6FE}"/>
              </a:ext>
            </a:extLst>
          </p:cNvPr>
          <p:cNvSpPr txBox="1">
            <a:spLocks/>
          </p:cNvSpPr>
          <p:nvPr/>
        </p:nvSpPr>
        <p:spPr>
          <a:xfrm>
            <a:off x="475829" y="5338722"/>
            <a:ext cx="7992922" cy="1026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Haladunk a korral: 1. „érintésmentes dugás”🤭</a:t>
            </a:r>
          </a:p>
          <a:p>
            <a:pPr marL="0" lvl="0" indent="0">
              <a:buNone/>
            </a:pPr>
            <a:r>
              <a:rPr lang="hu-HU" noProof="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                                        2. telefonos appok (</a:t>
            </a:r>
            <a:r>
              <a:rPr lang="hu-HU" noProof="0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MapRun</a:t>
            </a:r>
            <a:r>
              <a:rPr lang="hu-HU" noProof="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)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sp>
        <p:nvSpPr>
          <p:cNvPr id="38" name="Tartalom helye 2">
            <a:extLst>
              <a:ext uri="{FF2B5EF4-FFF2-40B4-BE49-F238E27FC236}">
                <a16:creationId xmlns:a16="http://schemas.microsoft.com/office/drawing/2014/main" id="{35F34A63-EDD5-4342-AC4D-ED44BBCE67A1}"/>
              </a:ext>
            </a:extLst>
          </p:cNvPr>
          <p:cNvSpPr txBox="1">
            <a:spLocks/>
          </p:cNvSpPr>
          <p:nvPr/>
        </p:nvSpPr>
        <p:spPr>
          <a:xfrm>
            <a:off x="475831" y="3523077"/>
            <a:ext cx="6712759" cy="602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Szimból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: kontrollpontok precíz leírása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6F54EBD-85E3-4741-9409-D222397EDFC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3" y="112927"/>
            <a:ext cx="1176630" cy="117053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5BCD5EB-3D91-42CB-9258-7CC69E2861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2118" y="479620"/>
            <a:ext cx="2466975" cy="184785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D842188-3190-4B65-9B53-47A17CD62C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9762" y="2400489"/>
            <a:ext cx="1857375" cy="246697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7E2776BD-DA48-4E8F-A59E-F90F1832FC3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837" y="3429000"/>
            <a:ext cx="1750838" cy="34290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20C9600B-2375-4D4A-ABB7-B23C665E1E9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928" y="5798415"/>
            <a:ext cx="1750838" cy="10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5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7" grpId="0" build="p"/>
      <p:bldP spid="28" grpId="0" build="p"/>
      <p:bldP spid="29" grpId="0" build="p"/>
      <p:bldP spid="32" grpId="0" build="p"/>
      <p:bldP spid="37" grpId="0" build="p"/>
      <p:bldP spid="3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988" y="219405"/>
            <a:ext cx="10316920" cy="990417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Edzések, versenyek- tájfutás – ifjúkor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endParaRPr lang="hu-HU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838200" y="1209822"/>
            <a:ext cx="11138708" cy="1125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Edzés: heti 3, vasárnap úszás is, télen a 3-ból 1 </a:t>
            </a:r>
            <a:r>
              <a:rPr lang="hu-HU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tornatermi</a:t>
            </a:r>
            <a:endParaRPr lang="hu-HU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Versenyek: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rádiós felkészülés függvénye, de nem kevés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68F7639-6CFB-4EF1-8F0D-BB14D70E47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9824"/>
            <a:ext cx="6089639" cy="456723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C025634-D057-4FD4-9267-5FBCCEA159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310" y="2278742"/>
            <a:ext cx="5933690" cy="456723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6D3F0B1-42EC-4AEC-8D22-1CD5035239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3" y="40946"/>
            <a:ext cx="117663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42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5654B4D-2114-4D80-BBF3-A8D712332E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350" y="5012359"/>
            <a:ext cx="2990756" cy="1682300"/>
          </a:xfrm>
          <a:prstGeom prst="rect">
            <a:avLst/>
          </a:prstGeom>
        </p:spPr>
      </p:pic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3326663" y="2737118"/>
            <a:ext cx="5430129" cy="2275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1991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-ben a versenysportot abbahagytam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Néha futás a Margitszigeten, majd Szentendrén; sok túra, úszás Pap-szigeten … és tánc!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03" y="64402"/>
            <a:ext cx="10316920" cy="850048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Intermezzo: egyetemi évek, családalapítás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819F34C-59D8-8599-E9FA-71C12F13D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9" y="2737118"/>
            <a:ext cx="3086556" cy="308655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8F5CB18-2FC0-3B19-96D6-7045DFC31A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454" y="2737118"/>
            <a:ext cx="3603197" cy="2026799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94CF9AF-BC75-4833-35BF-25097C67FD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764" y="802922"/>
            <a:ext cx="2800529" cy="1867019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A50DF55C-B388-2468-E007-11A2FABDD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076" y="822091"/>
            <a:ext cx="2476500" cy="184785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8703BA60-9BE5-12F4-692D-435C411CFC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7" y="2145384"/>
            <a:ext cx="6498899" cy="4712616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164BB123-1237-5870-EBEE-092A200810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463" y="2233870"/>
            <a:ext cx="6773243" cy="4712616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FBB209F7-0845-984C-9589-BF08DF456C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763" y="-42952"/>
            <a:ext cx="7242729" cy="6989438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1BF51772-2164-6D43-CF3A-D188A9DF02F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21" y="-53379"/>
            <a:ext cx="6108721" cy="5877053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7F2F2F9D-B0A5-5AAF-AFA0-0EFB909FA71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961" y="994707"/>
            <a:ext cx="9742252" cy="5907536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1777079E-DE60-29F7-C4D7-FD7A573D001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975" y="0"/>
            <a:ext cx="9148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8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703" y="219406"/>
            <a:ext cx="10764504" cy="843716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 nagy visszatérés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- tájfutás – szenior évek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1392703" y="1063121"/>
            <a:ext cx="10764504" cy="2743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2004: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gyermekeimmel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elkezdtem visszaszivárogni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2006: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újra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versenyengedélyes lettem a </a:t>
            </a:r>
            <a:r>
              <a:rPr kumimoji="0" lang="hu-HU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Tiponál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Edzés: egyre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több (2009-10: heti 50-60 km, szigorúan késő este)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Versenyek: egyre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több, </a:t>
            </a:r>
            <a:r>
              <a:rPr kumimoji="0" lang="hu-HU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ob-kon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, külföldön is elkezdtem indulni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Eredmények: egyéniben kisebb versenyeken dobogó, csapatban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 </a:t>
            </a:r>
            <a:r>
              <a:rPr lang="hu-HU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ob-kon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is</a:t>
            </a:r>
            <a:endParaRPr kumimoji="0" lang="hu-HU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B6D3F0B1-42EC-4AEC-8D22-1CD5035239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3" y="40946"/>
            <a:ext cx="1176630" cy="117053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C426725-B21D-4623-B219-2F715DF934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64" y="3938892"/>
            <a:ext cx="3837549" cy="287816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E041861-B374-48D2-87F4-CAFC74E331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027" y="3598672"/>
            <a:ext cx="4101622" cy="321838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5ED86F2-F7E9-421E-AF7C-69CF5B52C0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165" y="3537724"/>
            <a:ext cx="2089668" cy="32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6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703" y="219405"/>
            <a:ext cx="10764504" cy="990417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Nagyon izgalmas terepek, szerte Európában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B6D3F0B1-42EC-4AEC-8D22-1CD5035239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3" y="40946"/>
            <a:ext cx="1176630" cy="117053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CDD67BA-A589-45A6-958A-CD64D2F9F7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9822"/>
            <a:ext cx="4178757" cy="564817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61C6E23-DF42-4F11-B8E6-6624A77DF6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757" y="2222834"/>
            <a:ext cx="7367758" cy="463516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C971A3C-53AE-442B-B7DB-47B1148751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3" y="-8472"/>
            <a:ext cx="3591492" cy="685800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C9AF9D6-BB9E-4610-A4AC-4F952D19D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255" y="40946"/>
            <a:ext cx="1685925" cy="421005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3A17B5EF-AFCF-49AC-9756-DA87BD2392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943" y="2029427"/>
            <a:ext cx="6689057" cy="4828573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95A342EE-90B5-467F-A008-814BA83C451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373" y="0"/>
            <a:ext cx="5177253" cy="68580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73663B2E-7633-465F-AE4C-B18F03E9D5E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937924" cy="6858000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4533813C-07C2-4EE8-8EB1-ED0163545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143" y="9329"/>
            <a:ext cx="9142857" cy="6857143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DBC95298-4DCE-41B4-B192-BE3DCAFE3F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93" y="-16944"/>
            <a:ext cx="9063099" cy="6802282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47B53FAE-84F0-4434-9BAF-EA43636D2B4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656" y="0"/>
            <a:ext cx="9076688" cy="6858000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1DC0A96A-F4B1-405B-B8EF-A60DD41BE0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93" y="12125"/>
            <a:ext cx="8686800" cy="5753100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581CE61C-EB63-4D73-B422-324ADC9F03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9584" y="1252099"/>
            <a:ext cx="5178315" cy="559751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D624AFA6-504D-4334-A5B9-B1E3F0B056C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3" y="40946"/>
            <a:ext cx="7696200" cy="6858000"/>
          </a:xfrm>
          <a:prstGeom prst="rect">
            <a:avLst/>
          </a:prstGeom>
        </p:spPr>
      </p:pic>
      <p:pic>
        <p:nvPicPr>
          <p:cNvPr id="35" name="Kép 34">
            <a:extLst>
              <a:ext uri="{FF2B5EF4-FFF2-40B4-BE49-F238E27FC236}">
                <a16:creationId xmlns:a16="http://schemas.microsoft.com/office/drawing/2014/main" id="{C1499399-51C7-4598-8B96-8B133F08CE8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414" y="0"/>
            <a:ext cx="9725172" cy="6858000"/>
          </a:xfrm>
          <a:prstGeom prst="rect">
            <a:avLst/>
          </a:prstGeom>
        </p:spPr>
      </p:pic>
      <p:pic>
        <p:nvPicPr>
          <p:cNvPr id="37" name="Kép 36">
            <a:extLst>
              <a:ext uri="{FF2B5EF4-FFF2-40B4-BE49-F238E27FC236}">
                <a16:creationId xmlns:a16="http://schemas.microsoft.com/office/drawing/2014/main" id="{9D4D2890-816B-4BC2-AF35-EF2C05C2D5A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810" y="0"/>
            <a:ext cx="5838379" cy="6858000"/>
          </a:xfrm>
          <a:prstGeom prst="rect">
            <a:avLst/>
          </a:prstGeom>
        </p:spPr>
      </p:pic>
      <p:pic>
        <p:nvPicPr>
          <p:cNvPr id="39" name="Kép 38">
            <a:extLst>
              <a:ext uri="{FF2B5EF4-FFF2-40B4-BE49-F238E27FC236}">
                <a16:creationId xmlns:a16="http://schemas.microsoft.com/office/drawing/2014/main" id="{326D905B-8A35-41B7-89CD-D47AA07AC45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98" y="0"/>
            <a:ext cx="3780603" cy="6858000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21470AED-4884-4010-906C-6481274558D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118" y="-32474"/>
            <a:ext cx="4572000" cy="6858000"/>
          </a:xfrm>
          <a:prstGeom prst="rect">
            <a:avLst/>
          </a:prstGeom>
        </p:spPr>
      </p:pic>
      <p:pic>
        <p:nvPicPr>
          <p:cNvPr id="45" name="Kép 44">
            <a:extLst>
              <a:ext uri="{FF2B5EF4-FFF2-40B4-BE49-F238E27FC236}">
                <a16:creationId xmlns:a16="http://schemas.microsoft.com/office/drawing/2014/main" id="{4C08EE83-82D0-43CD-88B3-D06B276EA6A8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9" y="16237"/>
            <a:ext cx="5163298" cy="6858000"/>
          </a:xfrm>
          <a:prstGeom prst="rect">
            <a:avLst/>
          </a:prstGeom>
        </p:spPr>
      </p:pic>
      <p:pic>
        <p:nvPicPr>
          <p:cNvPr id="49" name="Kép 48">
            <a:extLst>
              <a:ext uri="{FF2B5EF4-FFF2-40B4-BE49-F238E27FC236}">
                <a16:creationId xmlns:a16="http://schemas.microsoft.com/office/drawing/2014/main" id="{23FF0CA4-E581-4590-8B3F-48C8A7C9569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939" y="35877"/>
            <a:ext cx="12114677" cy="679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82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D239E415-3607-476B-8D8C-713CD623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723" y="432993"/>
            <a:ext cx="7901066" cy="929103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 kezdetek – rádiózás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F4467EEB-DA6D-4531-BAA4-85CD3D77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674" y="2171808"/>
            <a:ext cx="7402286" cy="1377478"/>
          </a:xfrm>
        </p:spPr>
        <p:txBody>
          <a:bodyPr>
            <a:normAutofit fontScale="92500" lnSpcReduction="10000"/>
          </a:bodyPr>
          <a:lstStyle/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Vegyépszer Rádióklub (HA5KBM)</a:t>
            </a:r>
          </a:p>
          <a:p>
            <a:pPr marL="0" indent="0">
              <a:buNone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XV. kerületi Úttörőház (HA5KKZ)</a:t>
            </a:r>
          </a:p>
          <a:p>
            <a:pPr marL="0" indent="0">
              <a:buNone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Magyar Honvédelmi Szövetség (MHSZ)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6617A47-FFF9-4EA6-B5C1-93B017AA3E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534" y="294152"/>
            <a:ext cx="1538010" cy="329827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A583DB1-B8BD-4466-AF9C-F99DBFFD20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828" y="3784794"/>
            <a:ext cx="1713422" cy="2790719"/>
          </a:xfrm>
          <a:prstGeom prst="rect">
            <a:avLst/>
          </a:prstGeom>
        </p:spPr>
      </p:pic>
      <p:sp>
        <p:nvSpPr>
          <p:cNvPr id="11" name="Tartalom helye 2">
            <a:extLst>
              <a:ext uri="{FF2B5EF4-FFF2-40B4-BE49-F238E27FC236}">
                <a16:creationId xmlns:a16="http://schemas.microsoft.com/office/drawing/2014/main" id="{FB53A026-C708-44DF-AE67-59D0586A5D38}"/>
              </a:ext>
            </a:extLst>
          </p:cNvPr>
          <p:cNvSpPr txBox="1">
            <a:spLocks/>
          </p:cNvSpPr>
          <p:nvPr/>
        </p:nvSpPr>
        <p:spPr>
          <a:xfrm>
            <a:off x="1878940" y="3988049"/>
            <a:ext cx="5863793" cy="2153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Rádiós tájfutás (RIM)</a:t>
            </a:r>
          </a:p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Gyorstávírászat</a:t>
            </a:r>
          </a:p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Rádiótöbbtusa (RTT)</a:t>
            </a:r>
          </a:p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(Forgalmazási – éterversenyek)</a:t>
            </a:r>
          </a:p>
          <a:p>
            <a:endParaRPr lang="hu-HU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B19E1944-1E52-4E9E-905E-71FFB44B83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913" y="3392342"/>
            <a:ext cx="1713423" cy="1933312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9538CE71-B99D-4530-A290-A458514BDE7A}"/>
              </a:ext>
            </a:extLst>
          </p:cNvPr>
          <p:cNvSpPr txBox="1"/>
          <p:nvPr/>
        </p:nvSpPr>
        <p:spPr>
          <a:xfrm>
            <a:off x="2126724" y="1395994"/>
            <a:ext cx="6795348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800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1979 </a:t>
            </a:r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– dagi vagyok, sportolni szeretnék!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E9C2A442-1552-40EE-B18A-97AB404C4D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7" y="102951"/>
            <a:ext cx="1767993" cy="1103472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E08DDE9C-C407-47DC-AED7-C1F11D78EF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814" y="102951"/>
            <a:ext cx="64623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79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 uiExpand="1" build="p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09" y="82569"/>
            <a:ext cx="6325852" cy="230358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kern="120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Miért</a:t>
            </a:r>
            <a:r>
              <a:rPr lang="en-US" sz="3200" b="1" kern="120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 ne </a:t>
            </a:r>
            <a:r>
              <a:rPr lang="en-US" sz="3200" b="1" kern="120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újítanál</a:t>
            </a:r>
            <a:r>
              <a:rPr lang="en-US" sz="3200" b="1" kern="120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 40 </a:t>
            </a:r>
            <a:r>
              <a:rPr lang="en-US" sz="3200" b="1" kern="120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fölött</a:t>
            </a:r>
            <a:r>
              <a:rPr lang="en-US" sz="3200" b="1" kern="120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? </a:t>
            </a:r>
            <a:br>
              <a:rPr lang="en-US" sz="3200" b="1" kern="120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</a:br>
            <a:r>
              <a:rPr lang="en-US" sz="3200" b="1" kern="120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T</a:t>
            </a:r>
            <a:r>
              <a:rPr lang="en-US" sz="3200" b="1" kern="120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ájkerékpár</a:t>
            </a:r>
            <a:r>
              <a:rPr lang="en-US" sz="3200" b="1" kern="120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br>
              <a:rPr lang="hu-HU" sz="3200" b="1" kern="120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en-US" sz="3200" b="1" kern="120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Mountain Bike Orienteering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145949" y="2331595"/>
            <a:ext cx="5799364" cy="26627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2010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: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főleg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, ha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úgy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lesérülsz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,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hogy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1</a:t>
            </a:r>
            <a:r>
              <a:rPr kumimoji="0" lang="en-US" b="0" i="0" u="none" strike="noStrike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b="0" i="0" u="none" strike="noStrike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évig</a:t>
            </a:r>
            <a:r>
              <a:rPr kumimoji="0" lang="en-US" b="0" i="0" u="none" strike="noStrike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b="0" i="0" u="none" strike="noStrike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nem</a:t>
            </a:r>
            <a:r>
              <a:rPr kumimoji="0" lang="en-US" b="0" i="0" u="none" strike="noStrike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b="0" i="0" u="none" strike="noStrike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tudsz</a:t>
            </a:r>
            <a:r>
              <a:rPr kumimoji="0" lang="en-US" b="0" i="0" u="none" strike="noStrike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b="0" i="0" u="none" strike="noStrike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futni</a:t>
            </a:r>
            <a:r>
              <a:rPr kumimoji="0" lang="en-US" b="0" i="0" u="none" strike="noStrike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.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+ </a:t>
            </a:r>
            <a:r>
              <a:rPr lang="en-US" noProof="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gazdasági</a:t>
            </a:r>
            <a:r>
              <a:rPr lang="en-US" noProof="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en-US" noProof="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válság</a:t>
            </a:r>
            <a:r>
              <a:rPr lang="en-US" noProof="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→</a:t>
            </a:r>
            <a:r>
              <a:rPr lang="hu-HU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hu-HU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Bringázz</a:t>
            </a:r>
            <a:r>
              <a:rPr lang="hu-HU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a</a:t>
            </a:r>
            <a:r>
              <a:rPr lang="en-US" noProof="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en-US" noProof="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munkába</a:t>
            </a:r>
            <a:r>
              <a:rPr lang="en-US" noProof="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(</a:t>
            </a:r>
            <a:r>
              <a:rPr lang="en-US" noProof="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napi</a:t>
            </a:r>
            <a:r>
              <a:rPr lang="en-US" noProof="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60 km)!</a:t>
            </a: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Miben</a:t>
            </a:r>
            <a:r>
              <a:rPr lang="en-US" noProof="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en-US" noProof="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különbözik</a:t>
            </a:r>
            <a:r>
              <a:rPr lang="en-US" noProof="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a </a:t>
            </a:r>
            <a:r>
              <a:rPr lang="en-US" noProof="0" dirty="0" err="1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tájfutástól</a:t>
            </a:r>
            <a:r>
              <a:rPr lang="en-US" noProof="0" dirty="0">
                <a:solidFill>
                  <a:srgbClr val="7030A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?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48F06FE6-167D-469B-8CA7-554F3860D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5714207" y="36126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Kép 18" descr="A képen eszköz, iránytű látható&#10;&#10;Automatikusan generált leírás">
            <a:extLst>
              <a:ext uri="{FF2B5EF4-FFF2-40B4-BE49-F238E27FC236}">
                <a16:creationId xmlns:a16="http://schemas.microsoft.com/office/drawing/2014/main" id="{2918FBCE-4D5C-4627-9608-AD27112F6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CC80B7D-2A68-4FE0-A833-14B9356F7C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330732" y="2"/>
            <a:ext cx="3861267" cy="3237873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Kép 9" descr="A képen talaj, kültéri, fegyver látható&#10;&#10;Automatikusan generált leírás">
            <a:extLst>
              <a:ext uri="{FF2B5EF4-FFF2-40B4-BE49-F238E27FC236}">
                <a16:creationId xmlns:a16="http://schemas.microsoft.com/office/drawing/2014/main" id="{021E67F5-E4CC-49DB-BAD7-F8DFEC3A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Kép 14" descr="A képen kültéri, fa, fű, kerékpár látható&#10;&#10;Automatikusan generált leírás">
            <a:extLst>
              <a:ext uri="{FF2B5EF4-FFF2-40B4-BE49-F238E27FC236}">
                <a16:creationId xmlns:a16="http://schemas.microsoft.com/office/drawing/2014/main" id="{1FD1D29C-AB9D-46E7-8B26-1C704CB685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9107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700" y="219404"/>
            <a:ext cx="10175183" cy="990417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Edzések, versenyek - tájkerékpár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922613" y="1076793"/>
            <a:ext cx="11138708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Edzések: a munkába járáson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túl: Csütörtöki Tájbringa Széria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Versenyek: kevés, ezért külföldre is megyünk, onnan is jönnek, közös kupaversenyek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Eredmények: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kupaversenyeken és </a:t>
            </a:r>
            <a:r>
              <a:rPr lang="hu-HU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ob-kon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dobogó, Magyar Kupa győzelem: 2015 (N40), 2019 (N50), 2021 (N50)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4565AB9-E8A7-461D-877A-914874BEF3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677" y="3363861"/>
            <a:ext cx="4535943" cy="349413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67BF682-F235-4761-ADEA-B524D6B7D3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3" y="3397854"/>
            <a:ext cx="3934884" cy="340149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A4F86FC-42A6-4825-86CD-F02AFA89D4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620" y="3368813"/>
            <a:ext cx="3662585" cy="351988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DDF9A818-A1FE-4127-98C2-6968B55AE7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3" y="238"/>
            <a:ext cx="1076555" cy="107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77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073" y="197459"/>
            <a:ext cx="12017829" cy="990417"/>
          </a:xfrm>
        </p:spPr>
        <p:txBody>
          <a:bodyPr>
            <a:noAutofit/>
          </a:bodyPr>
          <a:lstStyle/>
          <a:p>
            <a:r>
              <a:rPr lang="hu-HU" sz="3800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Nagyon izgalmas terepek, szerte Európában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DDF9A818-A1FE-4127-98C2-6968B55AE7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3" y="238"/>
            <a:ext cx="1209583" cy="120958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CC82E6E-7742-4CCA-AD80-FC1AF61EA7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424" y="0"/>
            <a:ext cx="5902576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30A301A-0080-4D16-824C-13E8E6423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653587" cy="6302075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1AFB714B-CC9C-7318-4211-B759FC6DAB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53345" cy="6858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0FAD9CA-3DCA-7684-D634-F4D5B7513A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057" y="0"/>
            <a:ext cx="4298053" cy="669398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F98AFFD-C524-DE73-492E-E31F22DBB7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086" y="0"/>
            <a:ext cx="5254752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06FA2B6-EF7E-6AAE-7C2F-306FE5F31C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136" y="0"/>
            <a:ext cx="4681728" cy="68580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81F205F-17FF-B8D9-C2C2-1A0B494E3EA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576" y="0"/>
            <a:ext cx="6784848" cy="68580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EB61656-E1E7-43B3-4842-9FD54F1C34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39" y="0"/>
            <a:ext cx="9875521" cy="68580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73EE08D-3A04-E466-82A1-1BA9D8ABF2B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307" y="0"/>
            <a:ext cx="5145024" cy="685800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839BBB80-D0E1-6D82-93C8-21F9C01B123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074" y="0"/>
            <a:ext cx="3041905" cy="685800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65B05E39-E438-9752-5CF4-AB2C1E232CF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684" y="0"/>
            <a:ext cx="7790688" cy="685800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E09F1A65-7361-8C95-CEB3-6B1ABF76DA5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224" y="-238"/>
            <a:ext cx="5169408" cy="68580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03F44519-EE09-E39B-FDBE-F4F1CC92B43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086" y="312687"/>
            <a:ext cx="12241196" cy="6267231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4CCB3C6D-7EE2-EC56-35C1-C069EE27EE7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186" y="17302"/>
            <a:ext cx="4724400" cy="685800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8644DF84-164E-BCB7-C54D-F49692B8FBE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872" y="14103"/>
            <a:ext cx="9144001" cy="6858000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32422629-BDEA-5AC6-6F50-0D60B3DC720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518" y="0"/>
            <a:ext cx="9136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4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ép 12" descr="A képen hó, kültéri, síelés, személyek látható&#10;&#10;Automatikusan generált leírás">
            <a:extLst>
              <a:ext uri="{FF2B5EF4-FFF2-40B4-BE49-F238E27FC236}">
                <a16:creationId xmlns:a16="http://schemas.microsoft.com/office/drawing/2014/main" id="{32FC6711-A7A4-487D-8BED-1D9C6B1E17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23004" y="10"/>
            <a:ext cx="4992689" cy="3410702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7" name="Kép 16" descr="A képen hó, síelés, kültéri, lejtő látható&#10;&#10;Automatikusan generált leírás">
            <a:extLst>
              <a:ext uri="{FF2B5EF4-FFF2-40B4-BE49-F238E27FC236}">
                <a16:creationId xmlns:a16="http://schemas.microsoft.com/office/drawing/2014/main" id="{305D035E-EFF1-4AF8-9128-36913A7B58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5" name="Kép 14" descr="A képen hó, személy, kültéri, modellt állás látható&#10;&#10;Automatikusan generált leírás">
            <a:extLst>
              <a:ext uri="{FF2B5EF4-FFF2-40B4-BE49-F238E27FC236}">
                <a16:creationId xmlns:a16="http://schemas.microsoft.com/office/drawing/2014/main" id="{01E44B1E-5576-4CC0-97F1-6567B3FCFE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2549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kern="1200" dirty="0" err="1">
                <a:solidFill>
                  <a:srgbClr val="0033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És</a:t>
            </a:r>
            <a:r>
              <a:rPr lang="en-US" sz="3200" b="1" kern="1200" dirty="0">
                <a:solidFill>
                  <a:srgbClr val="0033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en-US" sz="3200" b="1" kern="1200" dirty="0" err="1">
                <a:solidFill>
                  <a:srgbClr val="0033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még</a:t>
            </a:r>
            <a:r>
              <a:rPr lang="en-US" sz="3200" b="1" kern="1200" dirty="0">
                <a:solidFill>
                  <a:srgbClr val="0033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en-US" sz="3200" b="1" kern="1200" dirty="0" err="1">
                <a:solidFill>
                  <a:srgbClr val="0033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mindig</a:t>
            </a:r>
            <a:r>
              <a:rPr lang="en-US" sz="3200" b="1" kern="1200" dirty="0">
                <a:solidFill>
                  <a:srgbClr val="0033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en-US" sz="3200" b="1" kern="1200" dirty="0" err="1">
                <a:solidFill>
                  <a:srgbClr val="0033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újítás</a:t>
            </a:r>
            <a:r>
              <a:rPr lang="en-US" sz="3200" b="1" kern="1200" dirty="0">
                <a:solidFill>
                  <a:srgbClr val="0033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: </a:t>
            </a:r>
            <a:r>
              <a:rPr lang="en-US" sz="3200" b="1" kern="1200" dirty="0" err="1">
                <a:solidFill>
                  <a:srgbClr val="0033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sífutás</a:t>
            </a:r>
            <a:r>
              <a:rPr lang="en-US" sz="3200" b="1" kern="1200" dirty="0">
                <a:solidFill>
                  <a:srgbClr val="0033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-9145" y="2788384"/>
            <a:ext cx="4221381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2018: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Polythlon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edzőtábor</a:t>
            </a:r>
            <a:r>
              <a:rPr lang="hu-HU" sz="2400" dirty="0">
                <a:solidFill>
                  <a:srgbClr val="0033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sz="2400" b="0" i="0" u="none" strike="noStrike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– </a:t>
            </a:r>
            <a:r>
              <a:rPr kumimoji="0" lang="en-US" sz="2400" b="0" i="0" u="none" strike="noStrike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évtizedes</a:t>
            </a:r>
            <a:r>
              <a:rPr kumimoji="0" lang="en-US" sz="2400" b="0" i="0" u="none" strike="noStrike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sz="2400" b="0" i="0" u="none" strike="noStrike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álom</a:t>
            </a:r>
            <a:r>
              <a:rPr kumimoji="0" lang="en-US" sz="2400" b="0" i="0" u="none" strike="noStrike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sz="2400" b="0" i="0" u="none" strike="noStrike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vált</a:t>
            </a:r>
            <a:r>
              <a:rPr kumimoji="0" lang="en-US" sz="2400" b="0" i="0" u="none" strike="noStrike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sz="2400" b="0" i="0" u="none" strike="noStrike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valóra</a:t>
            </a:r>
            <a:r>
              <a:rPr kumimoji="0" lang="en-US" sz="2400" b="0" i="0" u="none" strike="noStrike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! </a:t>
            </a:r>
            <a:r>
              <a:rPr kumimoji="0" lang="en-US" sz="2400" b="0" i="0" u="none" strike="noStrike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2860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Ha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nincs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Covid,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azóta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minden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en-US" sz="2400" b="0" i="0" u="none" strike="noStrike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évben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2-3-szor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3554796-8901-4B52-9D12-7F948F6AA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9769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82" y="153291"/>
            <a:ext cx="10175183" cy="990417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Végül, de nem utolsó sorban – triatlon!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213982" y="1304417"/>
            <a:ext cx="11764035" cy="540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2020 nyara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: első triatlon váltóversenyem, mivel „kéne még egy szenior nő”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</a:p>
          <a:p>
            <a:pPr lvl="0"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Előzmény: tavasszal kezdtem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el </a:t>
            </a:r>
            <a:r>
              <a:rPr lang="hu-HU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országútizni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,👍!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Úszás 👎, 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de annyit ki lehet bírni.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Aszfaltfutás 👎, 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de a csapatért ezt is 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ki lehet bírni. 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endParaRPr kumimoji="0" lang="hu-HU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lvl="0"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Csapat: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👍👍👍</a:t>
            </a:r>
          </a:p>
          <a:p>
            <a:pPr lvl="0"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Edzések: próbálom összeegyeztetni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a „thaisportokkal” – amikor nem vagyok sérült 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</a:t>
            </a: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Versenyek: ld.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f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entebb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; eddig csak sprint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triatlon és </a:t>
            </a:r>
            <a:r>
              <a:rPr kumimoji="0" lang="hu-HU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duatlon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, de majd szeretnék olimpiai távon is elindulni</a:t>
            </a: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Eredmények: mivel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a női oktatói MEFOB kategóriában fehér holló az induló, gyönyörű érmeket adnak a befejezett versenyekért 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endParaRPr kumimoji="0" lang="hu-HU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898E2DB-32D3-4B89-B795-5D1B9279FB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787" y="30756"/>
            <a:ext cx="1174230" cy="12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7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86220"/>
            <a:ext cx="10175183" cy="990417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Azért ide is kell illusztráció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!</a:t>
            </a:r>
            <a:endParaRPr lang="hu-HU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213982" y="1442537"/>
            <a:ext cx="11764035" cy="5229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Mindenek előtt: már nagyon régen elkezdtem ezt a sportot!</a:t>
            </a:r>
          </a:p>
          <a:p>
            <a:pPr marL="0" lvl="0" indent="0">
              <a:buNone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                                           😉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898E2DB-32D3-4B89-B795-5D1B9279FB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58240" cy="125631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F9C8878-9203-4732-A990-C31D24E9F8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121" y="1963710"/>
            <a:ext cx="3431570" cy="489428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2C55E43-3E86-49D2-B14D-8F988C5AA4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2" y="1980450"/>
            <a:ext cx="1486359" cy="290809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7FBC09C-A92F-4749-8B41-D393BABD96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287" y="2003607"/>
            <a:ext cx="1402195" cy="311639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1889400-C72D-4B24-8F2F-6BB646A8E0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986" y="171230"/>
            <a:ext cx="2001705" cy="299169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C00C551-7AAC-4403-A367-CB94A4A9BC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982" y="1933549"/>
            <a:ext cx="2861476" cy="247730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B596480-8CB9-4B38-8B95-B33DD3277D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733" y="4056612"/>
            <a:ext cx="2833717" cy="2760431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BC5D283E-E53E-4C3A-804B-00D43FF9F62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46" y="4778693"/>
            <a:ext cx="2648263" cy="198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17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57" y="703472"/>
            <a:ext cx="4293937" cy="1147905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Slusszpoén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!</a:t>
            </a:r>
            <a:endParaRPr lang="hu-HU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2396673" y="2701711"/>
            <a:ext cx="9795327" cy="727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Egyszer elindultam egy félmaraton versenyen.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31A7ED4-FD37-45F1-BFAC-D4E36922E8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668" y="3535680"/>
            <a:ext cx="2949291" cy="298704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B12E609-EB30-48F9-AEBA-B2E0B63D089D}"/>
              </a:ext>
            </a:extLst>
          </p:cNvPr>
          <p:cNvSpPr txBox="1"/>
          <p:nvPr/>
        </p:nvSpPr>
        <p:spPr>
          <a:xfrm>
            <a:off x="592857" y="6154528"/>
            <a:ext cx="1220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cc. 1:40</a:t>
            </a:r>
          </a:p>
        </p:txBody>
      </p:sp>
    </p:spTree>
    <p:extLst>
      <p:ext uri="{BB962C8B-B14F-4D97-AF65-F5344CB8AC3E}">
        <p14:creationId xmlns:p14="http://schemas.microsoft.com/office/powerpoint/2010/main" val="102663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Kép 33">
            <a:extLst>
              <a:ext uri="{FF2B5EF4-FFF2-40B4-BE49-F238E27FC236}">
                <a16:creationId xmlns:a16="http://schemas.microsoft.com/office/drawing/2014/main" id="{A1CDC538-2D0C-45B5-BA4B-712AB32547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8411" y="3793294"/>
            <a:ext cx="992322" cy="2624619"/>
          </a:xfrm>
          <a:prstGeom prst="rect">
            <a:avLst/>
          </a:prstGeom>
        </p:spPr>
      </p:pic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3358BCA6-B885-448D-B3A3-CFC9354DF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435" y="3222195"/>
            <a:ext cx="2018128" cy="1379055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C708C5A-6F0F-4EF0-B7D5-B5813E21D0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7" y="101597"/>
            <a:ext cx="644071" cy="1351149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02686571-C4FD-411A-BE66-B0CAB5AC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381" y="318343"/>
            <a:ext cx="11014572" cy="1351149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Rádiós tájfutás </a:t>
            </a:r>
            <a:r>
              <a:rPr lang="hu-HU" sz="2900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(</a:t>
            </a:r>
            <a:r>
              <a:rPr lang="hu-HU" sz="29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rádióiránymérés, RIM, rókavadászat, „rókázás”)</a:t>
            </a:r>
            <a:br>
              <a:rPr lang="hu-HU" sz="3100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ARDF </a:t>
            </a:r>
            <a:r>
              <a:rPr kumimoji="0" lang="hu-HU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rPr>
              <a:t>(</a:t>
            </a:r>
            <a:r>
              <a:rPr kumimoji="0" lang="hu-HU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rPr>
              <a:t>Amateur</a:t>
            </a:r>
            <a:r>
              <a:rPr kumimoji="0" lang="hu-HU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rPr>
              <a:t> </a:t>
            </a:r>
            <a:r>
              <a:rPr kumimoji="0" lang="hu-HU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rPr>
              <a:t>Radio</a:t>
            </a:r>
            <a:r>
              <a:rPr kumimoji="0" lang="hu-HU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rPr>
              <a:t> </a:t>
            </a:r>
            <a:r>
              <a:rPr kumimoji="0" lang="hu-HU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rPr>
              <a:t>Direction</a:t>
            </a:r>
            <a:r>
              <a:rPr kumimoji="0" lang="hu-HU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rPr>
              <a:t> </a:t>
            </a:r>
            <a:r>
              <a:rPr kumimoji="0" lang="hu-HU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rPr>
              <a:t>Finding</a:t>
            </a:r>
            <a:r>
              <a:rPr kumimoji="0" lang="hu-HU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j-ea"/>
                <a:cs typeface="Hadassah Friedlaender" panose="02020603050405020304" pitchFamily="18" charset="-79"/>
              </a:rPr>
              <a:t>)</a:t>
            </a:r>
            <a:endParaRPr lang="hu-HU" sz="3100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C80037D-3D4B-4857-91C6-FB1486A3A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435" y="1242446"/>
            <a:ext cx="1905000" cy="1724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04FCB5A1-2764-4A67-AD20-E15D72110821}"/>
                  </a:ext>
                </a:extLst>
              </p14:cNvPr>
              <p14:cNvContentPartPr/>
              <p14:nvPr/>
            </p14:nvContentPartPr>
            <p14:xfrm>
              <a:off x="10449920" y="2017314"/>
              <a:ext cx="360" cy="36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04FCB5A1-2764-4A67-AD20-E15D721108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1280" y="2008314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B817BDBF-ECC4-46F0-914C-0A45538F308B}"/>
              </a:ext>
            </a:extLst>
          </p:cNvPr>
          <p:cNvCxnSpPr>
            <a:cxnSpLocks/>
          </p:cNvCxnSpPr>
          <p:nvPr/>
        </p:nvCxnSpPr>
        <p:spPr>
          <a:xfrm>
            <a:off x="9724572" y="1097280"/>
            <a:ext cx="2254991" cy="197974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E0C13485-B992-4C88-B28C-DFAABAEFFBA5}"/>
              </a:ext>
            </a:extLst>
          </p:cNvPr>
          <p:cNvCxnSpPr>
            <a:cxnSpLocks/>
          </p:cNvCxnSpPr>
          <p:nvPr/>
        </p:nvCxnSpPr>
        <p:spPr>
          <a:xfrm flipH="1">
            <a:off x="9833317" y="1097280"/>
            <a:ext cx="2164554" cy="196947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artalom helye 2">
            <a:extLst>
              <a:ext uri="{FF2B5EF4-FFF2-40B4-BE49-F238E27FC236}">
                <a16:creationId xmlns:a16="http://schemas.microsoft.com/office/drawing/2014/main" id="{0E820953-CEFA-4EB7-8B73-2F2D2434AE3C}"/>
              </a:ext>
            </a:extLst>
          </p:cNvPr>
          <p:cNvSpPr txBox="1">
            <a:spLocks/>
          </p:cNvSpPr>
          <p:nvPr/>
        </p:nvSpPr>
        <p:spPr>
          <a:xfrm>
            <a:off x="826431" y="2016590"/>
            <a:ext cx="3920101" cy="602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 „róka” az erdőben:</a:t>
            </a:r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91CCEEE8-ED2F-4A65-A298-3D85E9A8998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284" y="1585901"/>
            <a:ext cx="1938916" cy="2267781"/>
          </a:xfrm>
          <a:prstGeom prst="rect">
            <a:avLst/>
          </a:prstGeom>
        </p:spPr>
      </p:pic>
      <p:sp>
        <p:nvSpPr>
          <p:cNvPr id="27" name="Tartalom helye 2">
            <a:extLst>
              <a:ext uri="{FF2B5EF4-FFF2-40B4-BE49-F238E27FC236}">
                <a16:creationId xmlns:a16="http://schemas.microsoft.com/office/drawing/2014/main" id="{F0C8ED6A-9F5D-40F1-B235-B7CB2AD67EEA}"/>
              </a:ext>
            </a:extLst>
          </p:cNvPr>
          <p:cNvSpPr txBox="1">
            <a:spLocks/>
          </p:cNvSpPr>
          <p:nvPr/>
        </p:nvSpPr>
        <p:spPr>
          <a:xfrm>
            <a:off x="826430" y="2548041"/>
            <a:ext cx="3920101" cy="602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5 adó + céladó </a:t>
            </a:r>
          </a:p>
        </p:txBody>
      </p:sp>
      <p:sp>
        <p:nvSpPr>
          <p:cNvPr id="28" name="Tartalom helye 2">
            <a:extLst>
              <a:ext uri="{FF2B5EF4-FFF2-40B4-BE49-F238E27FC236}">
                <a16:creationId xmlns:a16="http://schemas.microsoft.com/office/drawing/2014/main" id="{6668C452-178F-4597-9090-0BADCAC57B5A}"/>
              </a:ext>
            </a:extLst>
          </p:cNvPr>
          <p:cNvSpPr txBox="1">
            <a:spLocks/>
          </p:cNvSpPr>
          <p:nvPr/>
        </p:nvSpPr>
        <p:spPr>
          <a:xfrm>
            <a:off x="837436" y="3079946"/>
            <a:ext cx="3920101" cy="602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Adási sorrend</a:t>
            </a:r>
          </a:p>
        </p:txBody>
      </p:sp>
      <p:sp>
        <p:nvSpPr>
          <p:cNvPr id="29" name="Tartalom helye 2">
            <a:extLst>
              <a:ext uri="{FF2B5EF4-FFF2-40B4-BE49-F238E27FC236}">
                <a16:creationId xmlns:a16="http://schemas.microsoft.com/office/drawing/2014/main" id="{9FAB8FA9-1135-49FF-B2C2-B3DF0B452829}"/>
              </a:ext>
            </a:extLst>
          </p:cNvPr>
          <p:cNvSpPr txBox="1">
            <a:spLocks/>
          </p:cNvSpPr>
          <p:nvPr/>
        </p:nvSpPr>
        <p:spPr>
          <a:xfrm>
            <a:off x="820040" y="4115740"/>
            <a:ext cx="8092488" cy="602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Vevőkészülék két antennával: iránymérés 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50FD5B05-6D2B-4C18-8C62-E2193D9C173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743" y="3176196"/>
            <a:ext cx="1189402" cy="3227383"/>
          </a:xfrm>
          <a:prstGeom prst="rect">
            <a:avLst/>
          </a:prstGeom>
        </p:spPr>
      </p:pic>
      <p:sp>
        <p:nvSpPr>
          <p:cNvPr id="32" name="Tartalom helye 2">
            <a:extLst>
              <a:ext uri="{FF2B5EF4-FFF2-40B4-BE49-F238E27FC236}">
                <a16:creationId xmlns:a16="http://schemas.microsoft.com/office/drawing/2014/main" id="{874577E8-2163-42D8-8062-287FBA567B67}"/>
              </a:ext>
            </a:extLst>
          </p:cNvPr>
          <p:cNvSpPr txBox="1">
            <a:spLocks/>
          </p:cNvSpPr>
          <p:nvPr/>
        </p:nvSpPr>
        <p:spPr>
          <a:xfrm>
            <a:off x="833387" y="4621525"/>
            <a:ext cx="8092488" cy="602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Versenytípusok: RH, URH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92F2E1BA-CAA2-477E-B805-654CA64A133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425" y="4578971"/>
            <a:ext cx="1481369" cy="2279029"/>
          </a:xfrm>
          <a:prstGeom prst="rect">
            <a:avLst/>
          </a:prstGeom>
        </p:spPr>
      </p:pic>
      <p:sp>
        <p:nvSpPr>
          <p:cNvPr id="37" name="Tartalom helye 2">
            <a:extLst>
              <a:ext uri="{FF2B5EF4-FFF2-40B4-BE49-F238E27FC236}">
                <a16:creationId xmlns:a16="http://schemas.microsoft.com/office/drawing/2014/main" id="{EEB91A3C-AF55-48C6-A0FE-93065DD2C6FE}"/>
              </a:ext>
            </a:extLst>
          </p:cNvPr>
          <p:cNvSpPr txBox="1">
            <a:spLocks/>
          </p:cNvSpPr>
          <p:nvPr/>
        </p:nvSpPr>
        <p:spPr>
          <a:xfrm>
            <a:off x="833387" y="5116176"/>
            <a:ext cx="5039798" cy="602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 hőskorban: térkép nélkül!</a:t>
            </a:r>
          </a:p>
        </p:txBody>
      </p:sp>
      <p:sp>
        <p:nvSpPr>
          <p:cNvPr id="38" name="Tartalom helye 2">
            <a:extLst>
              <a:ext uri="{FF2B5EF4-FFF2-40B4-BE49-F238E27FC236}">
                <a16:creationId xmlns:a16="http://schemas.microsoft.com/office/drawing/2014/main" id="{35F34A63-EDD5-4342-AC4D-ED44BBCE67A1}"/>
              </a:ext>
            </a:extLst>
          </p:cNvPr>
          <p:cNvSpPr txBox="1">
            <a:spLocks/>
          </p:cNvSpPr>
          <p:nvPr/>
        </p:nvSpPr>
        <p:spPr>
          <a:xfrm>
            <a:off x="835468" y="3589448"/>
            <a:ext cx="4026410" cy="530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Versenyzői kategóriák</a:t>
            </a:r>
          </a:p>
        </p:txBody>
      </p:sp>
    </p:spTree>
    <p:extLst>
      <p:ext uri="{BB962C8B-B14F-4D97-AF65-F5344CB8AC3E}">
        <p14:creationId xmlns:p14="http://schemas.microsoft.com/office/powerpoint/2010/main" val="148362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7" grpId="0" build="p"/>
      <p:bldP spid="28" grpId="0" build="p"/>
      <p:bldP spid="29" grpId="0" build="p"/>
      <p:bldP spid="32" grpId="0" build="p"/>
      <p:bldP spid="37" grpId="0" build="p"/>
      <p:bldP spid="3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FEAE984D-53EA-4D31-9F7C-201AB4ADA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912" y="2201152"/>
            <a:ext cx="3650343" cy="1359753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799" y="241810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152" y="219405"/>
            <a:ext cx="8360228" cy="1325563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Gyorstávírászat</a:t>
            </a:r>
            <a:br>
              <a:rPr lang="hu-HU" sz="4000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</a:br>
            <a:r>
              <a:rPr lang="hu-HU" sz="4000" b="1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High</a:t>
            </a:r>
            <a:r>
              <a:rPr lang="hu-HU" sz="4000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hu-HU" sz="4000" b="1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Speed</a:t>
            </a:r>
            <a:r>
              <a:rPr lang="hu-HU" sz="4000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hu-HU" sz="4000" b="1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Telegraphy</a:t>
            </a:r>
            <a:endParaRPr lang="hu-HU" sz="4000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13B5CFC7-83B5-4707-B0A5-4C8C16C081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37" y="158207"/>
            <a:ext cx="1455496" cy="951270"/>
          </a:xfrm>
          <a:prstGeom prst="rect">
            <a:avLst/>
          </a:prstGeom>
        </p:spPr>
      </p:pic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1324865" y="1589143"/>
            <a:ext cx="7650323" cy="4617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Morzejelekből álló „táviratok” vétele és adása</a:t>
            </a:r>
          </a:p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Sebesség karakter (nem jel!)/perc</a:t>
            </a:r>
          </a:p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Betűs távirat</a:t>
            </a:r>
          </a:p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Számos távirat</a:t>
            </a:r>
          </a:p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Vegyes távirat</a:t>
            </a:r>
          </a:p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Angol nyelvű távirat</a:t>
            </a:r>
          </a:p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Hívójelek</a:t>
            </a:r>
          </a:p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Fejben vétel</a:t>
            </a:r>
          </a:p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Adás: kézi („gyalog”) billentyű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7E05BA4-D164-452C-B22A-976C178CB1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547" y="4365223"/>
            <a:ext cx="3356368" cy="2101923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00A34FAC-FF63-4965-B0A7-281B7852D61D}"/>
              </a:ext>
            </a:extLst>
          </p:cNvPr>
          <p:cNvSpPr txBox="1"/>
          <p:nvPr/>
        </p:nvSpPr>
        <p:spPr>
          <a:xfrm>
            <a:off x="2467429" y="6096566"/>
            <a:ext cx="5853118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g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yors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billentyű (el-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key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)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DD94C660-1F17-42B9-B45F-0ECD8C1787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389" y="3605080"/>
            <a:ext cx="2485382" cy="21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00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799" y="241810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87" y="222286"/>
            <a:ext cx="8360228" cy="1325563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Rádiótöbbtusa (RTT)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13B5CFC7-83B5-4707-B0A5-4C8C16C081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37" y="158207"/>
            <a:ext cx="1455496" cy="951270"/>
          </a:xfrm>
          <a:prstGeom prst="rect">
            <a:avLst/>
          </a:prstGeom>
        </p:spPr>
      </p:pic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444153" y="1443084"/>
            <a:ext cx="3866247" cy="59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Hat versenyszám: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0A34FAC-FF63-4965-B0A7-281B7852D61D}"/>
              </a:ext>
            </a:extLst>
          </p:cNvPr>
          <p:cNvSpPr txBox="1"/>
          <p:nvPr/>
        </p:nvSpPr>
        <p:spPr>
          <a:xfrm>
            <a:off x="694608" y="1944319"/>
            <a:ext cx="5853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1. Morze adás (kézi billentyűvel)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97465364-6B44-424E-8A44-6AD856E09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602" y="82006"/>
            <a:ext cx="1738812" cy="1738812"/>
          </a:xfr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05EBC2A-E5C0-4851-A40A-4F874773C5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347" y="5409911"/>
            <a:ext cx="1704975" cy="121024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80662ABA-036E-40C0-89DD-50FF0EC3C3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441" y="1910455"/>
            <a:ext cx="2080846" cy="291770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DCB0AD67-BFAC-4DA6-9E42-44A378B6F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233" y="1606166"/>
            <a:ext cx="1171575" cy="1514475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C7104845-6958-4192-A1F6-6CDBBD6FC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85" y="3802861"/>
            <a:ext cx="2219325" cy="2066925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9768864B-533F-40F1-B164-41E4F4D29E3E}"/>
              </a:ext>
            </a:extLst>
          </p:cNvPr>
          <p:cNvSpPr txBox="1"/>
          <p:nvPr/>
        </p:nvSpPr>
        <p:spPr>
          <a:xfrm>
            <a:off x="694608" y="2388275"/>
            <a:ext cx="5853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2. Morze vétel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D4EE125D-99B7-4DA4-ABC4-C4068EC288A7}"/>
              </a:ext>
            </a:extLst>
          </p:cNvPr>
          <p:cNvSpPr txBox="1"/>
          <p:nvPr/>
        </p:nvSpPr>
        <p:spPr>
          <a:xfrm>
            <a:off x="694608" y="2819961"/>
            <a:ext cx="600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3. Forgalmazás rádióhálóban (R-104)</a:t>
            </a:r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00A3722-50F0-4540-BAD2-B5D5BF04C2D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441" y="5000226"/>
            <a:ext cx="2080846" cy="1659136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007C92BB-6120-416A-8030-570B1D91D0F1}"/>
              </a:ext>
            </a:extLst>
          </p:cNvPr>
          <p:cNvSpPr txBox="1"/>
          <p:nvPr/>
        </p:nvSpPr>
        <p:spPr>
          <a:xfrm>
            <a:off x="694607" y="3279641"/>
            <a:ext cx="7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4. Lövészet (légpuska: 10 m, kispuska: 50 m) 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F8A92D3F-219A-4C80-A709-268C468B7FD1}"/>
              </a:ext>
            </a:extLst>
          </p:cNvPr>
          <p:cNvSpPr txBox="1"/>
          <p:nvPr/>
        </p:nvSpPr>
        <p:spPr>
          <a:xfrm>
            <a:off x="694608" y="3724686"/>
            <a:ext cx="5853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5. Gránátdobás (15-25 m, 1,5x1,5 m)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9866D04D-A89B-4BDB-B129-7050FE7F197C}"/>
              </a:ext>
            </a:extLst>
          </p:cNvPr>
          <p:cNvSpPr txBox="1"/>
          <p:nvPr/>
        </p:nvSpPr>
        <p:spPr>
          <a:xfrm>
            <a:off x="694608" y="4146375"/>
            <a:ext cx="5853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6. Tájékozódási futás </a:t>
            </a:r>
          </a:p>
        </p:txBody>
      </p:sp>
      <p:sp>
        <p:nvSpPr>
          <p:cNvPr id="29" name="Tartalom helye 2">
            <a:extLst>
              <a:ext uri="{FF2B5EF4-FFF2-40B4-BE49-F238E27FC236}">
                <a16:creationId xmlns:a16="http://schemas.microsoft.com/office/drawing/2014/main" id="{49A43108-6C2A-445F-8DC9-1B1F6438629F}"/>
              </a:ext>
            </a:extLst>
          </p:cNvPr>
          <p:cNvSpPr txBox="1">
            <a:spLocks/>
          </p:cNvSpPr>
          <p:nvPr/>
        </p:nvSpPr>
        <p:spPr>
          <a:xfrm>
            <a:off x="444153" y="4814122"/>
            <a:ext cx="5242263" cy="59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Négy versenyzői kategória</a:t>
            </a:r>
          </a:p>
        </p:txBody>
      </p:sp>
    </p:spTree>
    <p:extLst>
      <p:ext uri="{BB962C8B-B14F-4D97-AF65-F5344CB8AC3E}">
        <p14:creationId xmlns:p14="http://schemas.microsoft.com/office/powerpoint/2010/main" val="2179901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/>
      <p:bldP spid="21" grpId="0"/>
      <p:bldP spid="22" grpId="0"/>
      <p:bldP spid="26" grpId="0"/>
      <p:bldP spid="27" grpId="0"/>
      <p:bldP spid="28" grpId="0"/>
      <p:bldP spid="2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988" y="219405"/>
            <a:ext cx="10316920" cy="990417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Edzés, versenyzés – ifjúkor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endParaRPr lang="hu-HU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838200" y="1209822"/>
            <a:ext cx="11138708" cy="5289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1979: </a:t>
            </a:r>
            <a:r>
              <a:rPr lang="hu-HU" sz="24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morzetanulás a rádióklubban edzőkkel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>
              <a:spcBef>
                <a:spcPts val="600"/>
              </a:spcBef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1979: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futni kezdtem – otthon, saját fejem szerint</a:t>
            </a:r>
            <a:r>
              <a:rPr lang="hu-HU" sz="2400" dirty="0"/>
              <a:t>😱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1980: </a:t>
            </a:r>
            <a:r>
              <a:rPr lang="hu-HU" sz="24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morzetanulás folytatása, RIM elkezdése, első megyei (budapesti) RIM versenyek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1981: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gyorstávírász és RIM versenyek, többtusázás elkezdése megyei szinten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1982: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mindhárom ágban az első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ob</a:t>
            </a:r>
            <a:r>
              <a:rPr lang="hu-HU" sz="24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-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indulások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1983: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edzésmennyiség jelentős növelése, egyre jobb eredmények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1984: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gyorstávírász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és többtusa válogatottság, első nemzetközi versenyem – RIM szakág abbahagyása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1985-1988</a:t>
            </a:r>
            <a:r>
              <a:rPr lang="hu-HU" sz="2400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: </a:t>
            </a:r>
            <a:r>
              <a:rPr lang="hu-HU" sz="24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gyorstávírász és többtusa válogatottság, leigazolás tájfutó egyesülethez, külön tájfutó edzések és versenyek, külön edzések lövészklubban</a:t>
            </a:r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1991: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utolsó nemzetközi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verseny válogatottként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2486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094" y="168917"/>
            <a:ext cx="10316920" cy="845769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Versenyre készülés - gyorstávírászat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838200" y="1014686"/>
            <a:ext cx="11353800" cy="5980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Kevés verseny (évi 2-3 + 2 évente 1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nemzetközi)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– módszeres készülés</a:t>
            </a:r>
          </a:p>
          <a:p>
            <a:r>
              <a:rPr lang="hu-HU" sz="26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Ob előtti 3-4 hónapban szinte minden nap 2 óra gyakorlás</a:t>
            </a:r>
          </a:p>
          <a:p>
            <a:pPr marL="182563" lvl="0" indent="-182563">
              <a:lnSpc>
                <a:spcPct val="100000"/>
              </a:lnSpc>
              <a:spcBef>
                <a:spcPts val="0"/>
              </a:spcBef>
            </a:pPr>
            <a:r>
              <a:rPr kumimoji="0" 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</a:t>
            </a:r>
            <a:r>
              <a:rPr lang="hu-HU" sz="2600" noProof="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V</a:t>
            </a:r>
            <a:r>
              <a:rPr lang="hu-HU" sz="2600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álogatottban</a:t>
            </a:r>
            <a:r>
              <a:rPr lang="hu-HU" sz="26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évi 2 edzőtábor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E8D2320-DC16-4C07-843E-2F5A03FA06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29" y="2573497"/>
            <a:ext cx="2862683" cy="422080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D11093D-1893-4F9B-AA36-5C2AD93275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4334" y="2573497"/>
            <a:ext cx="3055844" cy="422080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E12BA67-3B8C-4C6D-ACBB-0C3C3B7A33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083" y="3429000"/>
            <a:ext cx="3999079" cy="2525207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6090699-E4BC-8F96-6B3C-B880D91AD97F}"/>
              </a:ext>
            </a:extLst>
          </p:cNvPr>
          <p:cNvSpPr txBox="1"/>
          <p:nvPr/>
        </p:nvSpPr>
        <p:spPr>
          <a:xfrm>
            <a:off x="3267667" y="2573497"/>
            <a:ext cx="5345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600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1983</a:t>
            </a:r>
            <a:r>
              <a:rPr lang="hu-HU" sz="2600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: edzésnaplót kezdtem vezetni </a:t>
            </a:r>
          </a:p>
        </p:txBody>
      </p:sp>
    </p:spTree>
    <p:extLst>
      <p:ext uri="{BB962C8B-B14F-4D97-AF65-F5344CB8AC3E}">
        <p14:creationId xmlns:p14="http://schemas.microsoft.com/office/powerpoint/2010/main" val="2799022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F17CA20-4C7B-4D39-A7C2-62F0FEC1B8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8" y="40946"/>
            <a:ext cx="646232" cy="1347333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564AD59-83FC-4332-9D72-1D825AC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378" y="163341"/>
            <a:ext cx="10316920" cy="990417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Eredmények– ifjúkor </a:t>
            </a:r>
            <a:r>
              <a:rPr lang="hu-HU" b="1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  <a:sym typeface="Wingdings" panose="05000000000000000000" pitchFamily="2" charset="2"/>
              </a:rPr>
              <a:t></a:t>
            </a:r>
            <a:endParaRPr lang="hu-HU" b="1" dirty="0">
              <a:solidFill>
                <a:srgbClr val="002060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81378581-8B4B-45EF-A64D-7F323DA03EEE}"/>
              </a:ext>
            </a:extLst>
          </p:cNvPr>
          <p:cNvSpPr txBox="1">
            <a:spLocks/>
          </p:cNvSpPr>
          <p:nvPr/>
        </p:nvSpPr>
        <p:spPr>
          <a:xfrm>
            <a:off x="838200" y="1355321"/>
            <a:ext cx="10711375" cy="2316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Gyorstávírászat -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dassah Friedlaender" panose="02020603050405020304" pitchFamily="18" charset="-79"/>
                <a:ea typeface="+mn-ea"/>
                <a:cs typeface="Hadassah Friedlaender" panose="02020603050405020304" pitchFamily="18" charset="-79"/>
              </a:rPr>
              <a:t> Lenin Ifjú Távírásza (!) úttörőversenyek (LIT)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 </a:t>
            </a: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1982: </a:t>
            </a:r>
            <a:r>
              <a:rPr lang="hu-HU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ob</a:t>
            </a: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egyéni 3., csapat 2.</a:t>
            </a:r>
          </a:p>
          <a:p>
            <a:pPr marL="0" lvl="0" indent="0">
              <a:buNone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 </a:t>
            </a: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1983: </a:t>
            </a:r>
            <a:r>
              <a:rPr lang="hu-HU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ob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egyéni 1., csapat 1.</a:t>
            </a:r>
          </a:p>
          <a:p>
            <a:pPr marL="0" lvl="0" indent="0">
              <a:buNone/>
            </a:pP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   </a:t>
            </a:r>
            <a:r>
              <a:rPr lang="hu-HU" dirty="0">
                <a:solidFill>
                  <a:srgbClr val="C0000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1984: </a:t>
            </a:r>
            <a:r>
              <a:rPr lang="hu-HU" dirty="0" err="1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ob</a:t>
            </a:r>
            <a:r>
              <a:rPr lang="hu-HU" dirty="0">
                <a:solidFill>
                  <a:srgbClr val="002060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 egyéni (és abszolút!) 1., csapat 1.</a:t>
            </a:r>
            <a:endParaRPr kumimoji="0" lang="hu-HU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dassah Friedlaender" panose="02020603050405020304" pitchFamily="18" charset="-79"/>
              <a:ea typeface="+mn-ea"/>
              <a:cs typeface="Hadassah Friedlaender" panose="02020603050405020304" pitchFamily="18" charset="-79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1D6BB2C-3BD0-4B02-AFA0-F80A723FD6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026" y="3437076"/>
            <a:ext cx="4629547" cy="326355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E79F856-CCA7-4FEA-984C-25BE52E363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378" y="3437076"/>
            <a:ext cx="4313597" cy="326356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8887701-BDA5-452E-869F-D4D3C37E84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378" y="3671668"/>
            <a:ext cx="1854440" cy="10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42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1415</Words>
  <Application>Microsoft Office PowerPoint</Application>
  <PresentationFormat>Szélesvásznú</PresentationFormat>
  <Paragraphs>203</Paragraphs>
  <Slides>36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Hadassah Friedlaender</vt:lpstr>
      <vt:lpstr>Wingdings</vt:lpstr>
      <vt:lpstr>Office-téma</vt:lpstr>
      <vt:lpstr>A rókázástól</vt:lpstr>
      <vt:lpstr>Magamról – ami nem (sok) sport</vt:lpstr>
      <vt:lpstr>A kezdetek – rádiózás</vt:lpstr>
      <vt:lpstr>Rádiós tájfutás (rádióiránymérés, RIM, rókavadászat, „rókázás”) ARDF (Amateur Radio Direction Finding)</vt:lpstr>
      <vt:lpstr>Gyorstávírászat High Speed Telegraphy</vt:lpstr>
      <vt:lpstr>Rádiótöbbtusa (RTT)</vt:lpstr>
      <vt:lpstr>Edzés, versenyzés – ifjúkor </vt:lpstr>
      <vt:lpstr>Versenyre készülés - gyorstávírászat</vt:lpstr>
      <vt:lpstr>Eredmények– ifjúkor </vt:lpstr>
      <vt:lpstr>Kis (nem annyira 🙃) színesek - LIT</vt:lpstr>
      <vt:lpstr>Kis (nem annyira 🙃) színesek - LIT</vt:lpstr>
      <vt:lpstr>Eredmények– ifjúkor </vt:lpstr>
      <vt:lpstr>Mindeközben …</vt:lpstr>
      <vt:lpstr>…</vt:lpstr>
      <vt:lpstr>Eredmények– ifjúkor </vt:lpstr>
      <vt:lpstr>PowerPoint-bemutató</vt:lpstr>
      <vt:lpstr>Versenyre készülés - rádiótöbbtusa</vt:lpstr>
      <vt:lpstr>Eredmények– ifjúkor </vt:lpstr>
      <vt:lpstr>Kis színesek  - Rádiótöbbtusa</vt:lpstr>
      <vt:lpstr>Eredmények– ifjúkor </vt:lpstr>
      <vt:lpstr>Kis színesek  - RTT nemzetközi versenyek</vt:lpstr>
      <vt:lpstr>Kis színesek  - RTT nemzetközi versenyek</vt:lpstr>
      <vt:lpstr>Kis színesek  - RTT nemzetközi versenyek</vt:lpstr>
      <vt:lpstr>A folytatás – tájsportok</vt:lpstr>
      <vt:lpstr>Tájékozódási futás Orienteering</vt:lpstr>
      <vt:lpstr>Edzések, versenyek- tájfutás – ifjúkor </vt:lpstr>
      <vt:lpstr>Intermezzo: egyetemi évek, családalapítás</vt:lpstr>
      <vt:lpstr>A nagy visszatérés  - tájfutás – szenior évek</vt:lpstr>
      <vt:lpstr>Nagyon izgalmas terepek, szerte Európában</vt:lpstr>
      <vt:lpstr>Miért ne újítanál 40 fölött?  Tájkerékpár  Mountain Bike Orienteering</vt:lpstr>
      <vt:lpstr>Edzések, versenyek - tájkerékpár</vt:lpstr>
      <vt:lpstr>Nagyon izgalmas terepek, szerte Európában</vt:lpstr>
      <vt:lpstr>És még mindig újítás: sífutás </vt:lpstr>
      <vt:lpstr>Végül, de nem utolsó sorban – triatlon!</vt:lpstr>
      <vt:lpstr>   Azért ide is kell illusztráció !</vt:lpstr>
      <vt:lpstr>  Slusszpoén!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rókázástól</dc:title>
  <dc:creator>Ágnes Németh</dc:creator>
  <cp:lastModifiedBy>Posta Laura Hédi GODS0Z</cp:lastModifiedBy>
  <cp:revision>54</cp:revision>
  <dcterms:created xsi:type="dcterms:W3CDTF">2022-05-04T14:11:56Z</dcterms:created>
  <dcterms:modified xsi:type="dcterms:W3CDTF">2022-05-12T09:00:25Z</dcterms:modified>
</cp:coreProperties>
</file>