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F1B023E-0BCF-487E-8DA0-CE033C6BC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629992"/>
          </a:xfrm>
        </p:spPr>
        <p:txBody>
          <a:bodyPr>
            <a:noAutofit/>
          </a:bodyPr>
          <a:lstStyle/>
          <a:p>
            <a:pPr algn="ctr"/>
            <a:r>
              <a:rPr lang="hu-HU" sz="4400" b="1" dirty="0"/>
              <a:t>A futás, </a:t>
            </a:r>
            <a:br>
              <a:rPr lang="hu-HU" sz="4400" b="1" dirty="0"/>
            </a:br>
            <a:r>
              <a:rPr lang="hu-HU" sz="4400" b="1" dirty="0"/>
              <a:t>mint függőség-életforma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B7E2BF4E-0F1E-4B2B-94E5-8D78A2EFBC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3535" y="2387791"/>
            <a:ext cx="6103088" cy="4070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93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93DF5AD-AA3F-4913-8446-A1F7DDFB14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futás, mint életforma: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8E840F9-2607-4215-8CD4-141F0A097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rendszeresen végzett sporttevékenység,</a:t>
            </a:r>
          </a:p>
          <a:p>
            <a:r>
              <a:rPr lang="hu-HU" dirty="0"/>
              <a:t>az életünk fontos részét képezi,</a:t>
            </a:r>
          </a:p>
          <a:p>
            <a:r>
              <a:rPr lang="hu-HU" dirty="0"/>
              <a:t>nincs teljesítmény kényszer,</a:t>
            </a:r>
          </a:p>
          <a:p>
            <a:r>
              <a:rPr lang="hu-HU" dirty="0"/>
              <a:t>szabadidő hasznos eltöltése a cél,</a:t>
            </a:r>
          </a:p>
          <a:p>
            <a:r>
              <a:rPr lang="hu-HU" dirty="0"/>
              <a:t>mentális „jóllét”,</a:t>
            </a:r>
          </a:p>
          <a:p>
            <a:r>
              <a:rPr lang="hu-HU" dirty="0"/>
              <a:t>egészségmegőrzés.</a:t>
            </a:r>
          </a:p>
          <a:p>
            <a:endParaRPr lang="hu-HU" dirty="0"/>
          </a:p>
          <a:p>
            <a:r>
              <a:rPr lang="hu-HU" i="1" dirty="0"/>
              <a:t>Mivel tudnátok kiegészíteni?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71586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44CB3CC-4350-4491-9A89-FA95E08B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Mikortól beszélünk  függőségről?</a:t>
            </a:r>
            <a:br>
              <a:rPr lang="hu-HU" b="1" dirty="0"/>
            </a:br>
            <a:r>
              <a:rPr lang="hu-HU" b="1" dirty="0"/>
              <a:t>Mik a tünetei és hol a határ?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F6AC192-03FD-4F8A-934C-DA276FF63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Az edzés az életed legfontosabb része.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Az edzés konfliktusokat okoz a családban, barátokkal.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Csak a futásról szeretsz beszélni.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A fizetésed nagy részét futó cuccokra költöd.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Olvasni is a futással kapcsolatos dolgokról szeretsz.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Elhanyagolod a barátaidat, inkább futókkal barátkozol.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Bár egyre többet edzel, sosem leszel elégedett.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Minden nap edzel, akár naponta többször is.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Akkor is edzel, ha beteg, vagy sérült vagy.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Nyugtalan, ideges leszel, ha nem edzhetsz és bűntudatot érzel miatta.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Egyre több edzésre van szükséged ahhoz, hogy jól érezd magad.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u-HU" dirty="0"/>
              <a:t>Minden problémára az edzésben látod a megoldást.</a:t>
            </a:r>
          </a:p>
          <a:p>
            <a:pPr>
              <a:buFont typeface="Arial" panose="020B0604020202020204" pitchFamily="34" charset="0"/>
              <a:buChar char="•"/>
            </a:pPr>
            <a:endParaRPr lang="hu-HU" dirty="0"/>
          </a:p>
          <a:p>
            <a:pPr>
              <a:buFont typeface="Arial" panose="020B0604020202020204" pitchFamily="34" charset="0"/>
              <a:buChar char="•"/>
            </a:pPr>
            <a:r>
              <a:rPr lang="hu-HU" b="1" i="1" dirty="0"/>
              <a:t>Nálatok vannak ilyen „tünetek” ? </a:t>
            </a:r>
          </a:p>
          <a:p>
            <a:pPr>
              <a:buFont typeface="Arial" panose="020B0604020202020204" pitchFamily="34" charset="0"/>
              <a:buChar char="•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34388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989DD17-92EF-4185-A1B4-B6436F73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Melyek a káros hatásai az edzésfüggőségnek?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F169F57-D748-4178-9273-B511AFC1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szervezet nem tud regenerálódni, </a:t>
            </a:r>
          </a:p>
          <a:p>
            <a:r>
              <a:rPr lang="hu-HU" dirty="0"/>
              <a:t>egy idő után túledzett leszel és nem fogsz fejlődni, bármi is legyen a cél, stb.</a:t>
            </a:r>
          </a:p>
          <a:p>
            <a:r>
              <a:rPr lang="hu-HU" dirty="0"/>
              <a:t>Mivel nem hagysz magadnak pihenőt, hatalmas stressznek teszed ki magad, ami könnyen a hormonháztartás zavarát okozhatja, ez pedig számos egészségügyi probléma gyökere: </a:t>
            </a:r>
          </a:p>
          <a:p>
            <a:pPr marL="0" indent="0">
              <a:buNone/>
            </a:pPr>
            <a:r>
              <a:rPr lang="hu-HU" dirty="0"/>
              <a:t>	mellékvese-kimerülés, </a:t>
            </a:r>
          </a:p>
          <a:p>
            <a:pPr marL="0" indent="0">
              <a:buNone/>
            </a:pPr>
            <a:r>
              <a:rPr lang="hu-HU" dirty="0"/>
              <a:t>	a pajzsmirigy működési zavarai, </a:t>
            </a:r>
          </a:p>
          <a:p>
            <a:pPr marL="0" indent="0">
              <a:buNone/>
            </a:pPr>
            <a:r>
              <a:rPr lang="hu-HU" dirty="0"/>
              <a:t>	inzulinrezisztencia, alvászavarok stb.</a:t>
            </a:r>
          </a:p>
          <a:p>
            <a:r>
              <a:rPr lang="hu-HU" dirty="0"/>
              <a:t>Pláne, ha még valami durva diétával is párosul a megszállott edzés.</a:t>
            </a:r>
          </a:p>
        </p:txBody>
      </p:sp>
    </p:spTree>
    <p:extLst>
      <p:ext uri="{BB962C8B-B14F-4D97-AF65-F5344CB8AC3E}">
        <p14:creationId xmlns:p14="http://schemas.microsoft.com/office/powerpoint/2010/main" val="3967729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FDD3ACC-CF2E-4949-9F21-70C09C740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Miért alakulhat ki a függőség?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FF2480-69E1-46F4-9065-2E226215D9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828800"/>
            <a:ext cx="8915400" cy="4082422"/>
          </a:xfrm>
        </p:spPr>
        <p:txBody>
          <a:bodyPr/>
          <a:lstStyle/>
          <a:p>
            <a:pPr marL="0" indent="0">
              <a:buNone/>
            </a:pPr>
            <a:r>
              <a:rPr lang="hu-HU" b="1" dirty="0"/>
              <a:t>A kutatások szerint lelki okai vannak:</a:t>
            </a:r>
          </a:p>
          <a:p>
            <a:r>
              <a:rPr lang="hu-HU" dirty="0"/>
              <a:t>Depresszió</a:t>
            </a:r>
          </a:p>
          <a:p>
            <a:r>
              <a:rPr lang="hu-HU" dirty="0"/>
              <a:t>Túlzásba vitt diéta</a:t>
            </a:r>
          </a:p>
          <a:p>
            <a:r>
              <a:rPr lang="hu-HU" dirty="0"/>
              <a:t>Párkapcsolati problémák</a:t>
            </a:r>
          </a:p>
          <a:p>
            <a:r>
              <a:rPr lang="hu-HU" dirty="0"/>
              <a:t>Családi gondok stb.</a:t>
            </a:r>
          </a:p>
          <a:p>
            <a:r>
              <a:rPr lang="hu-HU" dirty="0"/>
              <a:t>Lelki alkat</a:t>
            </a:r>
          </a:p>
          <a:p>
            <a:r>
              <a:rPr lang="hu-HU" dirty="0"/>
              <a:t>Pesszimizmus</a:t>
            </a:r>
          </a:p>
          <a:p>
            <a:r>
              <a:rPr lang="hu-HU" dirty="0"/>
              <a:t>Önértékelési problémák</a:t>
            </a:r>
          </a:p>
          <a:p>
            <a:r>
              <a:rPr lang="hu-HU" dirty="0"/>
              <a:t>Túlzott elvárások</a:t>
            </a:r>
          </a:p>
          <a:p>
            <a:r>
              <a:rPr lang="hu-HU" b="1" dirty="0"/>
              <a:t>Mivel tudnátok kiegészíteni?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90783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5210B1B-1920-4471-9E9A-2461B8B0A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Saját történetem……függőségeim</a:t>
            </a: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894531F-BAA6-4B0F-B5D3-8C75CAF74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755728" cy="3777622"/>
          </a:xfrm>
        </p:spPr>
        <p:txBody>
          <a:bodyPr>
            <a:normAutofit lnSpcReduction="10000"/>
          </a:bodyPr>
          <a:lstStyle/>
          <a:p>
            <a:r>
              <a:rPr lang="hu-HU" dirty="0"/>
              <a:t>Gyerekként csontváznak csúfoltak, elhatároztam, hogy sportolok és erős leszek.</a:t>
            </a:r>
          </a:p>
          <a:p>
            <a:r>
              <a:rPr lang="hu-HU" dirty="0"/>
              <a:t>14-19 éves koromig KYOKUSHIN KARATE (1 </a:t>
            </a:r>
            <a:r>
              <a:rPr lang="hu-HU" dirty="0" err="1"/>
              <a:t>kyu</a:t>
            </a:r>
            <a:r>
              <a:rPr lang="hu-HU" dirty="0"/>
              <a:t>) megszállottan űztem. </a:t>
            </a:r>
          </a:p>
          <a:p>
            <a:r>
              <a:rPr lang="hu-HU" dirty="0"/>
              <a:t>Amikor abbahagytam évekig űr volt bennem, keveset sportoltam.</a:t>
            </a:r>
          </a:p>
          <a:p>
            <a:r>
              <a:rPr lang="hu-HU" dirty="0"/>
              <a:t>24-32 éves korig</a:t>
            </a:r>
          </a:p>
          <a:p>
            <a:pPr marL="0" indent="0">
              <a:buNone/>
            </a:pPr>
            <a:r>
              <a:rPr lang="hu-HU" dirty="0"/>
              <a:t>	Aszfalt futós korszak-versenyek 90-es évek</a:t>
            </a:r>
          </a:p>
          <a:p>
            <a:pPr marL="0" indent="0">
              <a:buNone/>
            </a:pPr>
            <a:r>
              <a:rPr lang="hu-HU" dirty="0"/>
              <a:t> 	úszás, hegymászás, síelés, magashegyi túrázás, evezés.</a:t>
            </a:r>
          </a:p>
          <a:p>
            <a:r>
              <a:rPr lang="hu-HU" dirty="0"/>
              <a:t> 2 térdműtét jó időre meghatározta a sporthoz való viszonyomat.</a:t>
            </a:r>
          </a:p>
          <a:p>
            <a:r>
              <a:rPr lang="hu-HU" dirty="0"/>
              <a:t>	32-37 éves koromig, 5 év otthonlét, gyermekvállalás. 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sz="1600" dirty="0"/>
              <a:t>(nyugodt kiegyensúlyozott időszak)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84660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EED66C-F29D-4BA4-AECB-AD9396A84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/>
              <a:t>Egyéb függőségeim-kiégéseim, </a:t>
            </a:r>
            <a:br>
              <a:rPr lang="hu-HU" b="1" dirty="0"/>
            </a:br>
            <a:r>
              <a:rPr lang="hu-HU" b="1" dirty="0"/>
              <a:t>túlzásba eséseim…….</a:t>
            </a:r>
            <a:br>
              <a:rPr lang="hu-HU" b="1" dirty="0"/>
            </a:br>
            <a:br>
              <a:rPr lang="hu-HU" b="1" dirty="0"/>
            </a:br>
            <a:endParaRPr lang="hu-HU" b="1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850E98-A2A1-46FB-8454-420E50018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2475" y="1669312"/>
            <a:ext cx="3296042" cy="486970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/>
          </a:p>
          <a:p>
            <a:r>
              <a:rPr lang="hu-HU" dirty="0"/>
              <a:t>Rettegés az elhízástól egész életemben (testkontroll, hashajtó tea stb.).</a:t>
            </a:r>
          </a:p>
          <a:p>
            <a:r>
              <a:rPr lang="hu-HU" dirty="0"/>
              <a:t>Rendmánia</a:t>
            </a:r>
          </a:p>
          <a:p>
            <a:r>
              <a:rPr lang="hu-HU" dirty="0"/>
              <a:t>Kreatív alkotások időszaka: varrás, kosárfonás.</a:t>
            </a:r>
          </a:p>
          <a:p>
            <a:r>
              <a:rPr lang="hu-HU" dirty="0"/>
              <a:t>Színjátszás.</a:t>
            </a:r>
          </a:p>
          <a:p>
            <a:r>
              <a:rPr lang="hu-HU" dirty="0"/>
              <a:t>Tanulás (diplomák szerzése, doktori iskola).</a:t>
            </a:r>
          </a:p>
          <a:p>
            <a:r>
              <a:rPr lang="hu-HU" dirty="0"/>
              <a:t>Munka (10 éven át két munkahely).</a:t>
            </a:r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FB5E44F5-978C-4BC2-92DC-BA404D2A5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7" y="2158408"/>
            <a:ext cx="2744618" cy="4378320"/>
          </a:xfrm>
          <a:prstGeom prst="rect">
            <a:avLst/>
          </a:prstGeom>
        </p:spPr>
      </p:pic>
      <p:pic>
        <p:nvPicPr>
          <p:cNvPr id="7" name="Kép 6">
            <a:extLst>
              <a:ext uri="{FF2B5EF4-FFF2-40B4-BE49-F238E27FC236}">
                <a16:creationId xmlns:a16="http://schemas.microsoft.com/office/drawing/2014/main" id="{302FAF8A-2034-44C5-A182-2839E144C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5171" y="2158408"/>
            <a:ext cx="3139441" cy="1962151"/>
          </a:xfrm>
          <a:prstGeom prst="rect">
            <a:avLst/>
          </a:prstGeom>
        </p:spPr>
      </p:pic>
      <p:pic>
        <p:nvPicPr>
          <p:cNvPr id="9" name="Kép 8">
            <a:extLst>
              <a:ext uri="{FF2B5EF4-FFF2-40B4-BE49-F238E27FC236}">
                <a16:creationId xmlns:a16="http://schemas.microsoft.com/office/drawing/2014/main" id="{D673D6EC-34B3-4499-AAC7-3F7F1E9FB9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5171" y="4452602"/>
            <a:ext cx="3139442" cy="208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572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D03606-C74B-4EBF-AE36-6332DBFF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2013 TEREPFUTÁS kezdete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9E53109-586E-4461-AE17-4CFE988CC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006222"/>
          </a:xfrm>
        </p:spPr>
        <p:txBody>
          <a:bodyPr/>
          <a:lstStyle/>
          <a:p>
            <a:r>
              <a:rPr lang="hu-HU" dirty="0"/>
              <a:t>Sok-sok év kihagyás után újra elkezdtem futni.</a:t>
            </a:r>
          </a:p>
          <a:p>
            <a:r>
              <a:rPr lang="hu-HU" dirty="0"/>
              <a:t>2017. márciusáig saját örömömre futottam, napi egy órát, az életem részévé vált (stressz levezetés).</a:t>
            </a:r>
          </a:p>
          <a:p>
            <a:r>
              <a:rPr lang="hu-HU" dirty="0"/>
              <a:t>Márciusban az erdőben megismerkedtem </a:t>
            </a:r>
            <a:r>
              <a:rPr lang="hu-HU" b="1" dirty="0"/>
              <a:t>Varga Józsival, </a:t>
            </a:r>
            <a:r>
              <a:rPr lang="hu-HU" dirty="0"/>
              <a:t>hatására</a:t>
            </a:r>
          </a:p>
          <a:p>
            <a:pPr marL="0" indent="0">
              <a:buNone/>
            </a:pPr>
            <a:r>
              <a:rPr lang="hu-HU" b="1" dirty="0"/>
              <a:t>	</a:t>
            </a:r>
            <a:r>
              <a:rPr lang="hu-HU" dirty="0"/>
              <a:t>elkezdtem versenyezni (50 éves kortól) .</a:t>
            </a:r>
          </a:p>
          <a:p>
            <a:r>
              <a:rPr lang="hu-HU" dirty="0"/>
              <a:t>Azóta verseny-versenyt követ.</a:t>
            </a:r>
          </a:p>
          <a:p>
            <a:r>
              <a:rPr lang="hu-HU" dirty="0"/>
              <a:t>A sikerek inspirálnak, motiválnak, erőt adnak.</a:t>
            </a:r>
          </a:p>
          <a:p>
            <a:r>
              <a:rPr lang="hu-HU" dirty="0"/>
              <a:t>Vannak nálam a függőség tünetei közül jócskán, más módon lettem függő.</a:t>
            </a:r>
          </a:p>
          <a:p>
            <a:r>
              <a:rPr lang="hu-HU" dirty="0"/>
              <a:t> 2020. októberben kértem fel Gábort, hogy legyen az edzőm.</a:t>
            </a:r>
          </a:p>
          <a:p>
            <a:r>
              <a:rPr lang="hu-HU" dirty="0"/>
              <a:t>A távokban az útkeresés korszakát élem jelenleg. </a:t>
            </a:r>
          </a:p>
          <a:p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  <a:p>
            <a:endParaRPr lang="hu-HU" b="1" dirty="0"/>
          </a:p>
          <a:p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2896116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A285C5F-DD7E-492C-B09F-483ED9690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400" b="1" dirty="0"/>
              <a:t>Hogyan tudtam a családommal elfogadtatni a futás szenvedélyemet?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21163C-B6B7-4CE2-96ED-279ADA217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dirty="0"/>
              <a:t>Eleinte sok-sok konfliktust okozott, ma már csak „futóbolond” vagyok.</a:t>
            </a:r>
          </a:p>
          <a:p>
            <a:r>
              <a:rPr lang="hu-HU" dirty="0"/>
              <a:t>Inkább menj futni……mert elviselhetetlen vagy.</a:t>
            </a:r>
          </a:p>
          <a:p>
            <a:r>
              <a:rPr lang="hu-HU" dirty="0"/>
              <a:t>Minek annyit futni, nem igaz, hogy nem tudsz egy edzésről lemondani….</a:t>
            </a:r>
          </a:p>
          <a:p>
            <a:r>
              <a:rPr lang="hu-HU" dirty="0"/>
              <a:t>Ha lesérülök…nem kéne talán ennyit futni…..</a:t>
            </a:r>
          </a:p>
          <a:p>
            <a:r>
              <a:rPr lang="hu-HU" dirty="0"/>
              <a:t>Tönkre teszed magad……..</a:t>
            </a:r>
          </a:p>
          <a:p>
            <a:r>
              <a:rPr lang="hu-HU" dirty="0"/>
              <a:t>Már elfogadja a férjem, hogy a nyaralásokra is viszek futó cuccot.</a:t>
            </a:r>
          </a:p>
          <a:p>
            <a:r>
              <a:rPr lang="hu-HU" dirty="0"/>
              <a:t>A versenyekhez igazítjuk a nyaralást.</a:t>
            </a:r>
          </a:p>
          <a:p>
            <a:r>
              <a:rPr lang="hu-HU" dirty="0"/>
              <a:t>A gyerekeim felnőttek, elfogadják, büszkék rám, de szerintük velem, csak a futásról lehet beszélni.</a:t>
            </a:r>
          </a:p>
          <a:p>
            <a:r>
              <a:rPr lang="hu-HU" dirty="0"/>
              <a:t>Egy hónapja a férjem is elkezdett terepen futni </a:t>
            </a:r>
            <a:r>
              <a:rPr lang="hu-HU" dirty="0">
                <a:sym typeface="Wingdings" panose="05000000000000000000" pitchFamily="2" charset="2"/>
              </a:rPr>
              <a:t></a:t>
            </a:r>
            <a:endParaRPr lang="hu-HU" dirty="0"/>
          </a:p>
          <a:p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59570976"/>
      </p:ext>
    </p:extLst>
  </p:cSld>
  <p:clrMapOvr>
    <a:masterClrMapping/>
  </p:clrMapOvr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278</TotalTime>
  <Words>624</Words>
  <Application>Microsoft Office PowerPoint</Application>
  <PresentationFormat>Szélesvásznú</PresentationFormat>
  <Paragraphs>90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Szálak</vt:lpstr>
      <vt:lpstr>A futás,  mint függőség-életforma</vt:lpstr>
      <vt:lpstr>A futás, mint életforma:</vt:lpstr>
      <vt:lpstr>Mikortól beszélünk  függőségről? Mik a tünetei és hol a határ?</vt:lpstr>
      <vt:lpstr>Melyek a káros hatásai az edzésfüggőségnek?</vt:lpstr>
      <vt:lpstr>Miért alakulhat ki a függőség?</vt:lpstr>
      <vt:lpstr>Saját történetem……függőségeim </vt:lpstr>
      <vt:lpstr>Egyéb függőségeim-kiégéseim,  túlzásba eséseim…….  </vt:lpstr>
      <vt:lpstr>2013 TEREPFUTÁS kezdete</vt:lpstr>
      <vt:lpstr>Hogyan tudtam a családommal elfogadtatni a futás szenvedélyemet?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futás,  mint függőség-életforma</dc:title>
  <dc:creator>Berényi Ildikó</dc:creator>
  <cp:lastModifiedBy>Ildikó</cp:lastModifiedBy>
  <cp:revision>6</cp:revision>
  <dcterms:created xsi:type="dcterms:W3CDTF">2022-03-23T13:11:33Z</dcterms:created>
  <dcterms:modified xsi:type="dcterms:W3CDTF">2022-04-01T08:30:03Z</dcterms:modified>
</cp:coreProperties>
</file>