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70" r:id="rId7"/>
    <p:sldId id="271" r:id="rId8"/>
    <p:sldId id="263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4B94F-19F4-4339-B2AA-1BF493146B06}" type="datetimeFigureOut">
              <a:rPr lang="hu-HU" smtClean="0"/>
              <a:t>2022. 02. 25.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328AE-98B9-47C5-8E3A-CEA4B8EB055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078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328AE-98B9-47C5-8E3A-CEA4B8EB055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35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8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95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4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0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February 25, 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5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152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204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5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February 25,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507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3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övényi szár keresztmetszete mikroszkóp alatt">
            <a:extLst>
              <a:ext uri="{FF2B5EF4-FFF2-40B4-BE49-F238E27FC236}">
                <a16:creationId xmlns:a16="http://schemas.microsoft.com/office/drawing/2014/main" id="{C958468E-5D78-4B02-B326-693748C558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680" b="11050"/>
          <a:stretch/>
        </p:blipFill>
        <p:spPr>
          <a:xfrm>
            <a:off x="21" y="11"/>
            <a:ext cx="12191979" cy="6857989"/>
          </a:xfrm>
          <a:prstGeom prst="rect">
            <a:avLst/>
          </a:prstGeom>
        </p:spPr>
      </p:pic>
      <p:sp useBgFill="1">
        <p:nvSpPr>
          <p:cNvPr id="53" name="Freeform: Shape 41">
            <a:extLst>
              <a:ext uri="{FF2B5EF4-FFF2-40B4-BE49-F238E27FC236}">
                <a16:creationId xmlns:a16="http://schemas.microsoft.com/office/drawing/2014/main" id="{9752D771-2D72-4B2C-B816-121D10C38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2" y="727064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4" name="Freeform: Shape 43">
            <a:extLst>
              <a:ext uri="{FF2B5EF4-FFF2-40B4-BE49-F238E27FC236}">
                <a16:creationId xmlns:a16="http://schemas.microsoft.com/office/drawing/2014/main" id="{58D2EC0A-5E54-424F-BE02-26DFFEBD6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2" y="727064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2E58E3E-B822-46FD-A429-725AD1B2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665" y="1253925"/>
            <a:ext cx="3353466" cy="2068992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hu-HU" sz="1800" dirty="0"/>
            </a:br>
            <a:br>
              <a:rPr lang="hu-HU" sz="1800" dirty="0"/>
            </a:br>
            <a:br>
              <a:rPr lang="hu-HU" sz="1800" dirty="0"/>
            </a:br>
            <a:r>
              <a:rPr lang="hu-HU" sz="1800" b="1" dirty="0"/>
              <a:t>Bevezetés a </a:t>
            </a:r>
            <a:r>
              <a:rPr lang="hu-HU" sz="1800" b="1" dirty="0" err="1"/>
              <a:t>Fascia</a:t>
            </a:r>
            <a:r>
              <a:rPr lang="hu-HU" sz="1800" b="1" dirty="0"/>
              <a:t> csodálatos és titokzatos világába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DE37CEB-7EFC-4603-AE9F-E6B7DFECE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694" y="3477169"/>
            <a:ext cx="2545977" cy="825890"/>
          </a:xfrm>
        </p:spPr>
        <p:txBody>
          <a:bodyPr>
            <a:normAutofit/>
          </a:bodyPr>
          <a:lstStyle/>
          <a:p>
            <a:r>
              <a:rPr lang="hu-HU" sz="1800" dirty="0" err="1"/>
              <a:t>Neuromyofasciális</a:t>
            </a:r>
            <a:r>
              <a:rPr lang="hu-HU" sz="1800" dirty="0"/>
              <a:t> rendszer</a:t>
            </a: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DDCE5572-4319-4D42-813F-C8C69C08C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94542">
            <a:off x="1791736" y="491177"/>
            <a:ext cx="1149890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0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0B55EB-E28E-4845-AA1D-BD067621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2" y="1"/>
            <a:ext cx="10972799" cy="1105786"/>
          </a:xfrm>
        </p:spPr>
        <p:txBody>
          <a:bodyPr/>
          <a:lstStyle/>
          <a:p>
            <a:r>
              <a:rPr lang="hu-HU" dirty="0"/>
              <a:t>ÖSSZEFILCESEDETT ÉS EGÉSZSÉGES FASCIA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AA8757-9350-4AC6-8D17-407568013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1628" y="850606"/>
            <a:ext cx="4992872" cy="5435894"/>
          </a:xfrm>
        </p:spPr>
        <p:txBody>
          <a:bodyPr>
            <a:normAutofit fontScale="77500" lnSpcReduction="20000"/>
          </a:bodyPr>
          <a:lstStyle/>
          <a:p>
            <a:r>
              <a:rPr lang="hu-HU" sz="2600" dirty="0"/>
              <a:t>A </a:t>
            </a:r>
            <a:r>
              <a:rPr lang="hu-HU" sz="2600" dirty="0" err="1"/>
              <a:t>fascia</a:t>
            </a:r>
            <a:r>
              <a:rPr lang="hu-HU" sz="2600" dirty="0"/>
              <a:t> rétegek nem tudnak könnyen elcsúszni egymáson – súrlódás, irritáció, gyulladás</a:t>
            </a:r>
          </a:p>
          <a:p>
            <a:r>
              <a:rPr lang="hu-HU" sz="2600" dirty="0"/>
              <a:t>Ha nő a súrlódás – a mozgás több energiát igényel</a:t>
            </a:r>
          </a:p>
          <a:p>
            <a:r>
              <a:rPr lang="hu-HU" sz="2600" dirty="0"/>
              <a:t>Az összetapadt </a:t>
            </a:r>
            <a:r>
              <a:rPr lang="hu-HU" sz="2600" dirty="0" err="1"/>
              <a:t>fascia</a:t>
            </a:r>
            <a:r>
              <a:rPr lang="hu-HU" sz="2600" dirty="0"/>
              <a:t> rugalmatlan, merev – sérülés, szakadás veszély</a:t>
            </a:r>
          </a:p>
          <a:p>
            <a:r>
              <a:rPr lang="hu-HU" sz="2600" dirty="0"/>
              <a:t>Kiegyenesedett </a:t>
            </a:r>
            <a:r>
              <a:rPr lang="hu-HU" sz="2600" dirty="0" err="1"/>
              <a:t>kollgaén</a:t>
            </a:r>
            <a:r>
              <a:rPr lang="hu-HU" sz="2600" dirty="0"/>
              <a:t> rostok</a:t>
            </a:r>
          </a:p>
          <a:p>
            <a:r>
              <a:rPr lang="hu-HU" sz="2600" dirty="0"/>
              <a:t>Megvastagszik – fájdalom</a:t>
            </a:r>
          </a:p>
          <a:p>
            <a:r>
              <a:rPr lang="hu-HU" sz="2600" dirty="0"/>
              <a:t>Dehidratált kötőszövet – könnyebben és gyorsabban sérül</a:t>
            </a:r>
          </a:p>
          <a:p>
            <a:r>
              <a:rPr lang="hu-HU" sz="2600" dirty="0"/>
              <a:t>Nő a bomlástermék mennyisége – nem tudja megkötni a vizet, csökken a víztartalom</a:t>
            </a:r>
          </a:p>
          <a:p>
            <a:r>
              <a:rPr lang="hu-HU" sz="2600" dirty="0"/>
              <a:t>A kiszáradt, régi kollagén rostok elszállítása, lebontása, megújítása jelentősen lassul</a:t>
            </a:r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F6A0AD7-0AFC-4B68-9904-3DF0A4C5E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4500" y="723014"/>
            <a:ext cx="5336984" cy="5563486"/>
          </a:xfrm>
        </p:spPr>
        <p:txBody>
          <a:bodyPr>
            <a:noAutofit/>
          </a:bodyPr>
          <a:lstStyle/>
          <a:p>
            <a:r>
              <a:rPr lang="hu-HU" sz="1800" dirty="0"/>
              <a:t>Egyszerre erős és elasztikus, hajlékony, mint a bambusz</a:t>
            </a:r>
          </a:p>
          <a:p>
            <a:r>
              <a:rPr lang="hu-HU" sz="1800" dirty="0"/>
              <a:t>Szinte elszakíthatatlan, mint egy vontatókötél</a:t>
            </a:r>
          </a:p>
          <a:p>
            <a:r>
              <a:rPr lang="hu-HU" sz="1800" dirty="0"/>
              <a:t>Akár a gazellához hasonló rugalmas </a:t>
            </a:r>
            <a:r>
              <a:rPr lang="hu-HU" sz="1800" dirty="0" err="1"/>
              <a:t>moszgást</a:t>
            </a:r>
            <a:r>
              <a:rPr lang="hu-HU" sz="1800" dirty="0"/>
              <a:t> tesz lehetővé</a:t>
            </a:r>
          </a:p>
          <a:p>
            <a:r>
              <a:rPr lang="hu-HU" sz="1800" dirty="0"/>
              <a:t>A </a:t>
            </a:r>
            <a:r>
              <a:rPr lang="hu-HU" sz="1800" dirty="0" err="1"/>
              <a:t>fascia</a:t>
            </a:r>
            <a:r>
              <a:rPr lang="hu-HU" sz="1800" dirty="0"/>
              <a:t> lételeme a sok síkú, változatos, rendszeres mozgás, sok nyújtás, rugózó, libegő, lengető mozgás</a:t>
            </a:r>
          </a:p>
          <a:p>
            <a:pPr marL="0" indent="0">
              <a:buNone/>
            </a:pPr>
            <a:r>
              <a:rPr lang="hu-HU" sz="1800" dirty="0" err="1"/>
              <a:t>Fascia</a:t>
            </a:r>
            <a:r>
              <a:rPr lang="hu-HU" sz="1800" dirty="0"/>
              <a:t> tréning segítségével elérhetjük, hogy </a:t>
            </a:r>
          </a:p>
          <a:p>
            <a:r>
              <a:rPr lang="hu-HU" sz="1800" dirty="0"/>
              <a:t>az </a:t>
            </a:r>
            <a:r>
              <a:rPr lang="hu-HU" sz="1800" dirty="0" err="1"/>
              <a:t>inak</a:t>
            </a:r>
            <a:r>
              <a:rPr lang="hu-HU" sz="1800" dirty="0"/>
              <a:t> és szalagok terhelhetősége nő</a:t>
            </a:r>
          </a:p>
          <a:p>
            <a:r>
              <a:rPr lang="hu-HU" sz="1800" dirty="0"/>
              <a:t>elkerülhető az ízületekben lévő fájdalmas súrlódás</a:t>
            </a:r>
          </a:p>
          <a:p>
            <a:r>
              <a:rPr lang="hu-HU" sz="1800" dirty="0"/>
              <a:t>védi az izmokat a sérüléstől</a:t>
            </a:r>
          </a:p>
          <a:p>
            <a:r>
              <a:rPr lang="hu-HU" sz="1800" dirty="0"/>
              <a:t>formában tartja a testet</a:t>
            </a:r>
          </a:p>
          <a:p>
            <a:r>
              <a:rPr lang="hu-HU" sz="1800" dirty="0"/>
              <a:t>az izmok energiatakarékosabban, hatékonyabban dolgoznak</a:t>
            </a:r>
          </a:p>
          <a:p>
            <a:r>
              <a:rPr lang="hu-HU" sz="1800" dirty="0"/>
              <a:t>Csökken a regenerációs idő</a:t>
            </a:r>
          </a:p>
          <a:p>
            <a:r>
              <a:rPr lang="hu-HU" sz="1800" dirty="0"/>
              <a:t>Nő a teljesítmény</a:t>
            </a:r>
          </a:p>
        </p:txBody>
      </p:sp>
    </p:spTree>
    <p:extLst>
      <p:ext uri="{BB962C8B-B14F-4D97-AF65-F5344CB8AC3E}">
        <p14:creationId xmlns:p14="http://schemas.microsoft.com/office/powerpoint/2010/main" val="288534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243C9F-05FA-41D8-BB8A-83E5A9056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749" y="138223"/>
            <a:ext cx="10159734" cy="1935126"/>
          </a:xfrm>
        </p:spPr>
        <p:txBody>
          <a:bodyPr>
            <a:normAutofit fontScale="90000"/>
          </a:bodyPr>
          <a:lstStyle/>
          <a:p>
            <a:pPr algn="just"/>
            <a:r>
              <a:rPr lang="hu-HU" dirty="0"/>
              <a:t>A 4 LEGISMERTEBB FASCIA LÁNC</a:t>
            </a:r>
            <a:br>
              <a:rPr lang="hu-HU" dirty="0"/>
            </a:br>
            <a:r>
              <a:rPr lang="hu-HU" dirty="0"/>
              <a:t>Felületes elülső lánc, felületes hátsó lánc, oldalsó lánc, spirál lánc</a:t>
            </a:r>
          </a:p>
        </p:txBody>
      </p:sp>
      <p:pic>
        <p:nvPicPr>
          <p:cNvPr id="5122" name="Picture 2" descr="Mi az a fascia? - Mozgásfilozófia">
            <a:extLst>
              <a:ext uri="{FF2B5EF4-FFF2-40B4-BE49-F238E27FC236}">
                <a16:creationId xmlns:a16="http://schemas.microsoft.com/office/drawing/2014/main" id="{C6CB81B8-80D9-4FDB-9DF4-072EB80E24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9" y="2073350"/>
            <a:ext cx="10074674" cy="464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14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0FFD97-B73A-4BC5-AAC9-2C55F730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fasciális</a:t>
            </a:r>
            <a:r>
              <a:rPr lang="hu-HU" dirty="0"/>
              <a:t> nyújtás alapszabályai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62F0930-3041-4296-99CA-596E1A683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Maximális kinyújtás</a:t>
            </a:r>
          </a:p>
          <a:p>
            <a:r>
              <a:rPr lang="hu-HU" dirty="0"/>
              <a:t>Vektorváltás</a:t>
            </a:r>
          </a:p>
          <a:p>
            <a:r>
              <a:rPr lang="hu-HU" dirty="0"/>
              <a:t>Aktív nyújtás – mini rugózások, szökdelések</a:t>
            </a:r>
          </a:p>
          <a:p>
            <a:r>
              <a:rPr lang="hu-HU" dirty="0"/>
              <a:t>Energiaátvitel: nemcsak a szalagok, </a:t>
            </a:r>
            <a:r>
              <a:rPr lang="hu-HU" dirty="0" err="1"/>
              <a:t>inak</a:t>
            </a:r>
            <a:r>
              <a:rPr lang="hu-HU" dirty="0"/>
              <a:t> tárolnak </a:t>
            </a:r>
            <a:r>
              <a:rPr lang="hu-HU" dirty="0" err="1"/>
              <a:t>energitá</a:t>
            </a:r>
            <a:r>
              <a:rPr lang="hu-HU" dirty="0"/>
              <a:t>, hanem az izompólyák is</a:t>
            </a:r>
          </a:p>
          <a:p>
            <a:r>
              <a:rPr lang="hu-HU" dirty="0"/>
              <a:t>Katapult effektus: kenguru, béka; a </a:t>
            </a:r>
            <a:r>
              <a:rPr lang="hu-HU" dirty="0" err="1"/>
              <a:t>fasciában</a:t>
            </a:r>
            <a:r>
              <a:rPr lang="hu-HU" dirty="0"/>
              <a:t> tárolt kinetikus energia </a:t>
            </a:r>
            <a:r>
              <a:rPr lang="hu-HU" dirty="0" err="1"/>
              <a:t>célzottés</a:t>
            </a:r>
            <a:r>
              <a:rPr lang="hu-HU" dirty="0"/>
              <a:t> akaratlagos elengedése hosszú </a:t>
            </a:r>
            <a:r>
              <a:rPr lang="hu-HU" dirty="0" err="1"/>
              <a:t>ugrásokat</a:t>
            </a:r>
            <a:r>
              <a:rPr lang="hu-HU" dirty="0"/>
              <a:t> tesz lehetővé; lágy ugrások edzi </a:t>
            </a:r>
            <a:r>
              <a:rPr lang="hu-HU" dirty="0" err="1"/>
              <a:t>ka</a:t>
            </a:r>
            <a:r>
              <a:rPr lang="hu-HU" dirty="0"/>
              <a:t> rostokat, a kemény ugrások edzik a szalagokat, </a:t>
            </a:r>
            <a:r>
              <a:rPr lang="hu-HU" dirty="0" err="1"/>
              <a:t>inakat</a:t>
            </a:r>
            <a:r>
              <a:rPr lang="hu-HU" dirty="0"/>
              <a:t>; felsőtestnél hintázás, jobbra-balra</a:t>
            </a:r>
          </a:p>
          <a:p>
            <a:r>
              <a:rPr lang="hu-HU" dirty="0"/>
              <a:t>Sérülés esetén ne végezzük</a:t>
            </a:r>
          </a:p>
          <a:p>
            <a:r>
              <a:rPr lang="hu-HU" dirty="0"/>
              <a:t>Minden szögben, minden síkban, játék a síkokkal, szögekkel</a:t>
            </a:r>
          </a:p>
          <a:p>
            <a:r>
              <a:rPr lang="hu-HU" dirty="0"/>
              <a:t>Hidratáció, lassú mozgások</a:t>
            </a:r>
          </a:p>
          <a:p>
            <a:r>
              <a:rPr lang="hu-HU" dirty="0"/>
              <a:t>Alkati adottságok figyelembe vétele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708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1DA4CC7-58CC-473C-807F-9CB65EEFE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Definíció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C33695A-5158-4937-B64E-2EAE8A0EE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A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fascia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a kötőszöveti rendszer lágy szövet komponense, amely teljes egészében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átszövi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az emberi testet, és a teljes testre kiterjedő, folyamatos, összefüggő háromdimenziós szerkezeti támasztó/tartó mátrixot alkot.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Átszövi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és körbeveszi az összes szervet, izmot, csontot és idegrostot, ezáltal különleges/egyedi környezetet hoz létre a test rendszereinek működéséhez.</a:t>
            </a:r>
          </a:p>
          <a:p>
            <a:pPr algn="just"/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Az emberi testben 18-23 kg a kötőszövet. A teljes víztartalom negyedét tartalmazza a kötőszövet. </a:t>
            </a:r>
            <a:r>
              <a:rPr lang="hu-HU" sz="1800" dirty="0">
                <a:solidFill>
                  <a:schemeClr val="tx1"/>
                </a:solidFill>
              </a:rPr>
              <a:t>Minden </a:t>
            </a:r>
            <a:r>
              <a:rPr lang="hu-HU" sz="1800" dirty="0" err="1">
                <a:solidFill>
                  <a:schemeClr val="tx1"/>
                </a:solidFill>
              </a:rPr>
              <a:t>fascia</a:t>
            </a:r>
            <a:r>
              <a:rPr lang="hu-HU" sz="1800" dirty="0">
                <a:solidFill>
                  <a:schemeClr val="tx1"/>
                </a:solidFill>
              </a:rPr>
              <a:t> kötőszövet, de nem minden kötőszövet </a:t>
            </a:r>
            <a:r>
              <a:rPr lang="hu-HU" sz="1800" dirty="0" err="1">
                <a:solidFill>
                  <a:schemeClr val="tx1"/>
                </a:solidFill>
              </a:rPr>
              <a:t>fascia</a:t>
            </a:r>
            <a:r>
              <a:rPr lang="hu-HU" sz="1800" dirty="0">
                <a:solidFill>
                  <a:schemeClr val="tx1"/>
                </a:solidFill>
              </a:rPr>
              <a:t>.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Hasonlóság a narancs és </a:t>
            </a:r>
            <a:r>
              <a:rPr lang="hu-HU" sz="1800" dirty="0">
                <a:solidFill>
                  <a:schemeClr val="tx1"/>
                </a:solidFill>
              </a:rPr>
              <a:t>a </a:t>
            </a:r>
            <a:r>
              <a:rPr lang="hu-HU" sz="1800" dirty="0" err="1">
                <a:solidFill>
                  <a:schemeClr val="tx1"/>
                </a:solidFill>
              </a:rPr>
              <a:t>fascia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struktúrája között: a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fascia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mindent egyben tart, formát ad neki. 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Kisebb és nagyobb egységek tökéletes szerkezeti tagolódása – természetes anatómiai struktúrák.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A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fasciarendszer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rétegei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: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superficial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(felületi, bőr alatti);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deep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(mély rétegben);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visceral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(zsigeri, belső szervi).</a:t>
            </a:r>
          </a:p>
          <a:p>
            <a:pPr fontAlgn="base"/>
            <a:r>
              <a:rPr lang="hu-HU" sz="1800" b="0" i="0" u="none" strike="noStrike" dirty="0">
                <a:solidFill>
                  <a:schemeClr val="tx1"/>
                </a:solidFill>
                <a:effectLst/>
                <a:latin typeface="+mj-lt"/>
              </a:rPr>
              <a:t>Az egészséges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  <a:latin typeface="+mj-lt"/>
              </a:rPr>
              <a:t>fasciarendszer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  <a:latin typeface="+mj-lt"/>
              </a:rPr>
              <a:t> fontos alap a fizikai (és nemcsak a fizikai) egészséghez, a különböző mozgáskészségek fejlesztéséhez. Az egészséges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  <a:latin typeface="+mj-lt"/>
              </a:rPr>
              <a:t>fasciarendszer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  <a:latin typeface="+mj-lt"/>
              </a:rPr>
              <a:t> védi az ízületeket, támogatja  a test izmainak erejét, stabilitását. 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Az egészséges, rugalmas (rehidratált)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fasciarendszer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és a harmonikus, optimális hatékonyságú mozgás között összefüggés van.</a:t>
            </a:r>
            <a:endParaRPr lang="hu-HU" sz="1600" b="0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fontAlgn="base"/>
            <a:endParaRPr lang="hu-HU" sz="1800" b="0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800" b="0" i="0" u="none" strike="noStrike" dirty="0">
              <a:solidFill>
                <a:schemeClr val="tx1"/>
              </a:solidFill>
              <a:effectLst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3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6D1873-399F-4A9F-956D-BCC2C884B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65C20E8-5E78-4BE5-BED4-6897A8CF01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FASCIA, az újonnan felfedezett szervrendszer">
            <a:extLst>
              <a:ext uri="{FF2B5EF4-FFF2-40B4-BE49-F238E27FC236}">
                <a16:creationId xmlns:a16="http://schemas.microsoft.com/office/drawing/2014/main" id="{453080F4-B7BD-4639-BB2E-B173BC7DB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8" y="0"/>
            <a:ext cx="6867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33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90D54A-7F3C-45EF-BBF4-3ABF68097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D842641-E5DD-439D-AAD9-FBA87ABC7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4774020"/>
            <a:ext cx="10210800" cy="1765002"/>
          </a:xfrm>
        </p:spPr>
        <p:txBody>
          <a:bodyPr>
            <a:noAutofit/>
          </a:bodyPr>
          <a:lstStyle/>
          <a:p>
            <a:pPr algn="l"/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Az els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képen egy egészséges fiatal feln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tt kollagén rostjainak elrendez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dése látható, egy egészséges izomszövet borításaként. A második képen egy id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s, inaktív ember </a:t>
            </a:r>
            <a:r>
              <a:rPr lang="hu-HU" sz="1400" dirty="0" err="1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fasciahálózatának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kollagén rostlefutását látható. Mi a különbség? </a:t>
            </a:r>
            <a:b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rendszeres és változatos sport, az egészséges táplálkozás, a megfelel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mennyiség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ű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és min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ség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ű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folyadék fogyasztása segít a </a:t>
            </a:r>
            <a:r>
              <a:rPr lang="hu-HU" sz="1400" dirty="0" err="1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fascia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kollagén rostjainak egészségesen (rendezett és rugalmas állapotban) tartásában. </a:t>
            </a:r>
            <a:b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1400" dirty="0" err="1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fasciaszálak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rendezettségéhez és fejlesztéséhez a testnek nagy mozgástartományban, különböz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ő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szög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ű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és irányú, változó ellenállású és nehézség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ű</a:t>
            </a:r>
            <a:r>
              <a:rPr lang="hu-HU" sz="1400" dirty="0">
                <a:solidFill>
                  <a:srgbClr val="05050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mozdulatokat kell végeznie változó sebességgel, dinamikával.  </a:t>
            </a:r>
            <a:endParaRPr lang="hu-HU" sz="1400" dirty="0"/>
          </a:p>
        </p:txBody>
      </p:sp>
      <p:pic>
        <p:nvPicPr>
          <p:cNvPr id="2050" name="Picture 2" descr="Lehet, hogy egy kép erről: , szöveg, amely így szól: „A”">
            <a:extLst>
              <a:ext uri="{FF2B5EF4-FFF2-40B4-BE49-F238E27FC236}">
                <a16:creationId xmlns:a16="http://schemas.microsoft.com/office/drawing/2014/main" id="{05CA3BF5-0A3D-4CCD-A3F4-CE271B5C9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8977"/>
            <a:ext cx="10210800" cy="445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81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125A59-6142-4C83-8380-7042ED2ED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890600" y="-5135855"/>
            <a:ext cx="14717073" cy="630331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1753487-BC98-4830-B2F7-F7B40B70E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287" y="4076242"/>
            <a:ext cx="8795080" cy="2655064"/>
          </a:xfrm>
        </p:spPr>
        <p:txBody>
          <a:bodyPr>
            <a:normAutofit fontScale="25000" lnSpcReduction="20000"/>
          </a:bodyPr>
          <a:lstStyle/>
          <a:p>
            <a:pPr algn="l" rtl="0" fontAlgn="base">
              <a:spcBef>
                <a:spcPts val="0"/>
              </a:spcBef>
              <a:spcAft>
                <a:spcPts val="0"/>
              </a:spcAft>
            </a:pP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A háromdimenziós háló   </a:t>
            </a: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7200" i="0" u="none" strike="noStrike" dirty="0">
                <a:solidFill>
                  <a:schemeClr val="tx1"/>
                </a:solidFill>
              </a:rPr>
              <a:t> 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a láncolat elemei</a:t>
            </a: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7200" i="0" u="none" strike="noStrike" dirty="0">
                <a:solidFill>
                  <a:schemeClr val="tx1"/>
                </a:solidFill>
              </a:rPr>
              <a:t> 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ha a lánc egyik elemében változás következik be, az hatással van a láncolatra</a:t>
            </a: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embriológiai </a:t>
            </a:r>
            <a:r>
              <a:rPr lang="hu-HU" sz="7200" b="0" i="0" u="none" strike="noStrike" dirty="0" err="1">
                <a:solidFill>
                  <a:schemeClr val="tx1"/>
                </a:solidFill>
                <a:effectLst/>
              </a:rPr>
              <a:t>fejlődés:a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hu-HU" sz="7200" b="0" i="0" u="none" strike="noStrike" dirty="0" err="1">
                <a:solidFill>
                  <a:schemeClr val="tx1"/>
                </a:solidFill>
                <a:effectLst/>
              </a:rPr>
              <a:t>fascia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hu-HU" sz="7200" b="0" i="0" u="none" strike="noStrike" dirty="0" err="1">
                <a:solidFill>
                  <a:schemeClr val="tx1"/>
                </a:solidFill>
                <a:effectLst/>
              </a:rPr>
              <a:t>mezodermából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fejlődik, már az egyedfejlődés nagyon korai szakaszában </a:t>
            </a:r>
            <a:endParaRPr lang="hu-HU" sz="7200" dirty="0">
              <a:solidFill>
                <a:schemeClr val="tx1"/>
              </a:solidFill>
            </a:endParaRP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hu-HU" sz="7200" dirty="0" err="1">
                <a:solidFill>
                  <a:schemeClr val="tx1"/>
                </a:solidFill>
              </a:rPr>
              <a:t>f</a:t>
            </a:r>
            <a:r>
              <a:rPr lang="hu-HU" sz="7200" b="0" i="0" u="none" strike="noStrike" dirty="0" err="1">
                <a:solidFill>
                  <a:schemeClr val="tx1"/>
                </a:solidFill>
                <a:effectLst/>
              </a:rPr>
              <a:t>ibroblasztok</a:t>
            </a:r>
            <a:r>
              <a:rPr lang="hu-HU" sz="7200" b="0" i="0" u="none" strike="noStrike" dirty="0">
                <a:solidFill>
                  <a:schemeClr val="tx1"/>
                </a:solidFill>
                <a:effectLst/>
              </a:rPr>
              <a:t> –olyan sejtek, amelyek finom rostokat (kollagénrostokat) választanak ki a kötőszövet sejtek közötti állományába</a:t>
            </a: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7200" dirty="0">
                <a:solidFill>
                  <a:schemeClr val="tx1"/>
                </a:solidFill>
              </a:rPr>
              <a:t> </a:t>
            </a:r>
            <a:r>
              <a:rPr lang="hu-HU" sz="7200" dirty="0" err="1">
                <a:solidFill>
                  <a:schemeClr val="tx1"/>
                </a:solidFill>
              </a:rPr>
              <a:t>elasztin</a:t>
            </a:r>
            <a:endParaRPr lang="hu-HU" sz="7200" b="0" i="0" u="none" strike="noStrike" dirty="0">
              <a:solidFill>
                <a:schemeClr val="tx1"/>
              </a:solidFill>
              <a:effectLst/>
            </a:endParaRPr>
          </a:p>
          <a:p>
            <a:pPr algn="l" rtl="0" fontAlgn="base">
              <a:spcBef>
                <a:spcPts val="1000"/>
              </a:spcBef>
              <a:spcAft>
                <a:spcPts val="0"/>
              </a:spcAft>
            </a:pPr>
            <a:endParaRPr lang="hu-HU" sz="7200" b="0" i="0" u="none" strike="noStrike" dirty="0">
              <a:solidFill>
                <a:schemeClr val="tx1"/>
              </a:solidFill>
              <a:effectLst/>
            </a:endParaRPr>
          </a:p>
          <a:p>
            <a:pPr algn="l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7200" b="0" i="0" u="none" strike="noStrike" dirty="0">
              <a:solidFill>
                <a:srgbClr val="A53010"/>
              </a:solidFill>
              <a:effectLst/>
            </a:endParaRPr>
          </a:p>
          <a:p>
            <a:pPr algn="l"/>
            <a:br>
              <a:rPr lang="hu-HU" b="0" dirty="0">
                <a:effectLst/>
              </a:rPr>
            </a:br>
            <a:endParaRPr lang="hu-HU" dirty="0"/>
          </a:p>
        </p:txBody>
      </p:sp>
      <p:pic>
        <p:nvPicPr>
          <p:cNvPr id="4110" name="Picture 14" descr="Fascia Changes Everything. Fascia is big in the yoga world right… | by  Jennifer O'Sullivan | Medium">
            <a:extLst>
              <a:ext uri="{FF2B5EF4-FFF2-40B4-BE49-F238E27FC236}">
                <a16:creationId xmlns:a16="http://schemas.microsoft.com/office/drawing/2014/main" id="{8A164C6B-7EE9-432D-8C72-D8ED70493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37" y="118239"/>
            <a:ext cx="7407007" cy="353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>
            <a:extLst>
              <a:ext uri="{FF2B5EF4-FFF2-40B4-BE49-F238E27FC236}">
                <a16:creationId xmlns:a16="http://schemas.microsoft.com/office/drawing/2014/main" id="{2CEE5BBE-2FB5-4EA8-B157-C6AC6E24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772" y="1034986"/>
            <a:ext cx="3338110" cy="504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34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331648" cy="1978172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36649" y="488969"/>
                  <a:pt x="9316893" y="491390"/>
                </a:cubicBezTo>
                <a:cubicBezTo>
                  <a:pt x="9298834" y="504511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79948" y="576062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407128" y="961344"/>
                </a:lnTo>
                <a:lnTo>
                  <a:pt x="8380548" y="987916"/>
                </a:lnTo>
                <a:lnTo>
                  <a:pt x="8379462" y="987106"/>
                </a:lnTo>
                <a:cubicBezTo>
                  <a:pt x="8376507" y="985864"/>
                  <a:pt x="8373362" y="986042"/>
                  <a:pt x="8369725" y="989186"/>
                </a:cubicBezTo>
                <a:cubicBezTo>
                  <a:pt x="8357221" y="990792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72124" y="1029408"/>
                  <a:pt x="8269666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43525" y="1179064"/>
                </a:lnTo>
                <a:lnTo>
                  <a:pt x="7685942" y="1233723"/>
                </a:lnTo>
                <a:lnTo>
                  <a:pt x="7586920" y="1261888"/>
                </a:lnTo>
                <a:cubicBezTo>
                  <a:pt x="7556723" y="1298911"/>
                  <a:pt x="7489186" y="1249860"/>
                  <a:pt x="7486100" y="1292563"/>
                </a:cubicBezTo>
                <a:cubicBezTo>
                  <a:pt x="7454875" y="1308356"/>
                  <a:pt x="7449202" y="1300366"/>
                  <a:pt x="7407190" y="1314737"/>
                </a:cubicBezTo>
                <a:cubicBezTo>
                  <a:pt x="7368386" y="1364011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23400" y="1671703"/>
                  <a:pt x="5529437" y="1636968"/>
                </a:cubicBezTo>
                <a:cubicBezTo>
                  <a:pt x="5500069" y="1636638"/>
                  <a:pt x="5481558" y="1636672"/>
                  <a:pt x="5440853" y="1657958"/>
                </a:cubicBezTo>
                <a:cubicBezTo>
                  <a:pt x="5340428" y="1673293"/>
                  <a:pt x="5074771" y="1739921"/>
                  <a:pt x="4945936" y="1713743"/>
                </a:cubicBezTo>
                <a:cubicBezTo>
                  <a:pt x="4914142" y="1717597"/>
                  <a:pt x="4837317" y="1726609"/>
                  <a:pt x="4818446" y="1726895"/>
                </a:cubicBezTo>
                <a:lnTo>
                  <a:pt x="4813657" y="1730706"/>
                </a:lnTo>
                <a:lnTo>
                  <a:pt x="4759058" y="1766533"/>
                </a:lnTo>
                <a:cubicBezTo>
                  <a:pt x="4747481" y="1770744"/>
                  <a:pt x="4734604" y="1772921"/>
                  <a:pt x="4719749" y="1771811"/>
                </a:cubicBezTo>
                <a:cubicBezTo>
                  <a:pt x="4667035" y="1745585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12575" y="1805339"/>
                  <a:pt x="4320575" y="1832722"/>
                </a:cubicBezTo>
                <a:cubicBezTo>
                  <a:pt x="4282030" y="1809397"/>
                  <a:pt x="4252210" y="1859755"/>
                  <a:pt x="4220200" y="1873173"/>
                </a:cubicBezTo>
                <a:cubicBezTo>
                  <a:pt x="4189784" y="1872580"/>
                  <a:pt x="4175475" y="1885756"/>
                  <a:pt x="4105361" y="1894711"/>
                </a:cubicBezTo>
                <a:cubicBezTo>
                  <a:pt x="4071894" y="1867524"/>
                  <a:pt x="4035294" y="1916372"/>
                  <a:pt x="3973223" y="1881015"/>
                </a:cubicBezTo>
                <a:cubicBezTo>
                  <a:pt x="3971330" y="1884974"/>
                  <a:pt x="3952843" y="1881390"/>
                  <a:pt x="3900992" y="1880603"/>
                </a:cubicBezTo>
                <a:cubicBezTo>
                  <a:pt x="3849141" y="1879815"/>
                  <a:pt x="3740259" y="1879432"/>
                  <a:pt x="3662119" y="1876289"/>
                </a:cubicBezTo>
                <a:cubicBezTo>
                  <a:pt x="3573420" y="1876991"/>
                  <a:pt x="3613412" y="1915150"/>
                  <a:pt x="3496919" y="1873180"/>
                </a:cubicBezTo>
                <a:cubicBezTo>
                  <a:pt x="3488062" y="1895719"/>
                  <a:pt x="3474293" y="1897950"/>
                  <a:pt x="3449433" y="1889681"/>
                </a:cubicBezTo>
                <a:cubicBezTo>
                  <a:pt x="3406553" y="1891629"/>
                  <a:pt x="3417350" y="1945453"/>
                  <a:pt x="3369766" y="1916653"/>
                </a:cubicBezTo>
                <a:cubicBezTo>
                  <a:pt x="3338805" y="1929531"/>
                  <a:pt x="3310151" y="1915620"/>
                  <a:pt x="3290336" y="1925039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57504" y="1957276"/>
                </a:lnTo>
                <a:lnTo>
                  <a:pt x="3115176" y="1943459"/>
                </a:lnTo>
                <a:cubicBezTo>
                  <a:pt x="3095397" y="1937281"/>
                  <a:pt x="3080878" y="1929976"/>
                  <a:pt x="3038835" y="1920210"/>
                </a:cubicBezTo>
                <a:cubicBezTo>
                  <a:pt x="3011900" y="1947086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1037" y="1967486"/>
                  <a:pt x="2001803" y="1954594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391573" y="1790862"/>
                  <a:pt x="1332568" y="1793149"/>
                </a:cubicBezTo>
                <a:cubicBezTo>
                  <a:pt x="1236287" y="1833446"/>
                  <a:pt x="1335185" y="1756546"/>
                  <a:pt x="1186881" y="1768613"/>
                </a:cubicBezTo>
                <a:cubicBezTo>
                  <a:pt x="1178443" y="1775469"/>
                  <a:pt x="1160576" y="1767918"/>
                  <a:pt x="1162595" y="1758337"/>
                </a:cubicBezTo>
                <a:cubicBezTo>
                  <a:pt x="1153167" y="1761117"/>
                  <a:pt x="1130472" y="1779083"/>
                  <a:pt x="1128523" y="1763621"/>
                </a:cubicBezTo>
                <a:cubicBezTo>
                  <a:pt x="1081415" y="1760756"/>
                  <a:pt x="1034361" y="1768718"/>
                  <a:pt x="991903" y="1786741"/>
                </a:cubicBezTo>
                <a:cubicBezTo>
                  <a:pt x="966383" y="1781126"/>
                  <a:pt x="949501" y="1831241"/>
                  <a:pt x="883960" y="1822386"/>
                </a:cubicBezTo>
                <a:cubicBezTo>
                  <a:pt x="831931" y="1790865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1DE7A43-D06B-4F93-8FBE-67EA0140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hu-HU" dirty="0"/>
              <a:t>TENSEGRITY MODELL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935ED8-2088-4DC3-9AD6-3EBD104E4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307265"/>
            <a:ext cx="4788505" cy="5427182"/>
          </a:xfrm>
        </p:spPr>
        <p:txBody>
          <a:bodyPr>
            <a:normAutofit/>
          </a:bodyPr>
          <a:lstStyle/>
          <a:p>
            <a:pPr algn="just" rtl="0" fontAlgn="base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effectLst/>
                <a:latin typeface="+mj-lt"/>
              </a:rPr>
              <a:t>Angol szóösszetételből származik – </a:t>
            </a:r>
            <a:r>
              <a:rPr lang="hu-HU" sz="1800" b="0" i="0" u="none" strike="noStrike" dirty="0" err="1">
                <a:effectLst/>
                <a:latin typeface="+mj-lt"/>
              </a:rPr>
              <a:t>tension+integrity</a:t>
            </a:r>
            <a:r>
              <a:rPr lang="hu-HU" sz="1800" b="0" i="0" u="none" strike="noStrike" dirty="0">
                <a:effectLst/>
                <a:latin typeface="+mj-lt"/>
              </a:rPr>
              <a:t> (’</a:t>
            </a:r>
            <a:r>
              <a:rPr lang="hu-HU" sz="1800" b="0" i="0" u="none" strike="noStrike" dirty="0" err="1">
                <a:effectLst/>
                <a:latin typeface="+mj-lt"/>
              </a:rPr>
              <a:t>tensional</a:t>
            </a:r>
            <a:r>
              <a:rPr lang="hu-HU" sz="1800" b="0" i="0" u="none" strike="noStrike" dirty="0">
                <a:effectLst/>
                <a:latin typeface="+mj-lt"/>
              </a:rPr>
              <a:t> </a:t>
            </a:r>
            <a:r>
              <a:rPr lang="hu-HU" sz="1800" b="0" i="0" u="none" strike="noStrike" dirty="0" err="1">
                <a:effectLst/>
                <a:latin typeface="+mj-lt"/>
              </a:rPr>
              <a:t>integrity</a:t>
            </a:r>
            <a:r>
              <a:rPr lang="hu-HU" sz="1800" b="0" i="0" u="none" strike="noStrike" dirty="0">
                <a:effectLst/>
                <a:latin typeface="+mj-lt"/>
              </a:rPr>
              <a:t>’ (feszülés, húzóerő; a folyamatos feszülés hálózata) vagy ’</a:t>
            </a:r>
            <a:r>
              <a:rPr lang="hu-HU" sz="1800" b="0" i="0" u="none" strike="noStrike" dirty="0" err="1">
                <a:effectLst/>
                <a:latin typeface="+mj-lt"/>
              </a:rPr>
              <a:t>floating</a:t>
            </a:r>
            <a:r>
              <a:rPr lang="hu-HU" sz="1800" b="0" i="0" u="none" strike="noStrike" dirty="0">
                <a:effectLst/>
                <a:latin typeface="+mj-lt"/>
              </a:rPr>
              <a:t> </a:t>
            </a:r>
            <a:r>
              <a:rPr lang="hu-HU" sz="1800" b="0" i="0" u="none" strike="noStrike" dirty="0" err="1">
                <a:effectLst/>
                <a:latin typeface="+mj-lt"/>
              </a:rPr>
              <a:t>compression</a:t>
            </a:r>
            <a:r>
              <a:rPr lang="hu-HU" sz="1800" b="0" i="0" u="none" strike="noStrike" dirty="0">
                <a:effectLst/>
                <a:latin typeface="+mj-lt"/>
              </a:rPr>
              <a:t>’ (lebegő összenyomódás) 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effectLst/>
                <a:latin typeface="+mj-lt"/>
              </a:rPr>
              <a:t>A rugalmas elemek állandó feszülés alatt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effectLst/>
                <a:latin typeface="+mj-lt"/>
              </a:rPr>
              <a:t>Szilárd elemek csak a rugalmas elemek által kapcsolódnak. (izmok és </a:t>
            </a:r>
            <a:r>
              <a:rPr lang="hu-HU" sz="1800" b="0" i="0" u="none" strike="noStrike" dirty="0" err="1">
                <a:effectLst/>
                <a:latin typeface="+mj-lt"/>
              </a:rPr>
              <a:t>fasciális</a:t>
            </a:r>
            <a:r>
              <a:rPr lang="hu-HU" sz="1800" b="0" i="0" u="none" strike="noStrike" dirty="0">
                <a:effectLst/>
                <a:latin typeface="+mj-lt"/>
              </a:rPr>
              <a:t> hálózat)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effectLst/>
                <a:latin typeface="+mj-lt"/>
              </a:rPr>
              <a:t>Az összes elasztikus elem kapcsolódik egymással – ezért biztosít egy feszülési egységet (</a:t>
            </a:r>
            <a:r>
              <a:rPr lang="hu-HU" sz="1800" b="0" i="0" u="none" strike="noStrike" dirty="0" err="1">
                <a:effectLst/>
                <a:latin typeface="+mj-lt"/>
              </a:rPr>
              <a:t>tensional</a:t>
            </a:r>
            <a:r>
              <a:rPr lang="hu-HU" sz="1800" b="0" i="0" u="none" strike="noStrike" dirty="0">
                <a:effectLst/>
                <a:latin typeface="+mj-lt"/>
              </a:rPr>
              <a:t> </a:t>
            </a:r>
            <a:r>
              <a:rPr lang="hu-HU" sz="1800" b="0" i="0" u="none" strike="noStrike" dirty="0" err="1">
                <a:effectLst/>
                <a:latin typeface="+mj-lt"/>
              </a:rPr>
              <a:t>network</a:t>
            </a:r>
            <a:r>
              <a:rPr lang="hu-HU" sz="1800" b="0" i="0" u="none" strike="noStrike" dirty="0">
                <a:effectLst/>
                <a:latin typeface="+mj-lt"/>
              </a:rPr>
              <a:t>) az egész rendszeren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effectLst/>
                <a:latin typeface="+mj-lt"/>
              </a:rPr>
              <a:t>A rendszer nagyon érzékeny a mozgásra, dinamikus (válaszreakciók, adaptáció)</a:t>
            </a:r>
          </a:p>
          <a:p>
            <a:pPr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800" b="0" i="0" u="none" strike="noStrike" dirty="0">
              <a:effectLst/>
              <a:latin typeface="+mj-lt"/>
            </a:endParaRPr>
          </a:p>
          <a:p>
            <a:pPr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700" dirty="0">
              <a:latin typeface="+mj-lt"/>
            </a:endParaRPr>
          </a:p>
          <a:p>
            <a:pPr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700" b="0" i="0" u="none" strike="noStrike" dirty="0">
              <a:effectLst/>
              <a:latin typeface="+mj-lt"/>
            </a:endParaRPr>
          </a:p>
          <a:p>
            <a:pPr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700" b="0" i="0" u="none" strike="noStrike" dirty="0">
              <a:effectLst/>
              <a:latin typeface="+mj-lt"/>
            </a:endParaRPr>
          </a:p>
          <a:p>
            <a:pPr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1700" b="0" i="0" u="none" strike="noStrike" dirty="0"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endParaRPr lang="hu-HU" sz="1700" dirty="0"/>
          </a:p>
        </p:txBody>
      </p:sp>
      <p:pic>
        <p:nvPicPr>
          <p:cNvPr id="6152" name="Picture 8">
            <a:extLst>
              <a:ext uri="{FF2B5EF4-FFF2-40B4-BE49-F238E27FC236}">
                <a16:creationId xmlns:a16="http://schemas.microsoft.com/office/drawing/2014/main" id="{12358C97-414E-4439-85AD-242AC8369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39384" y="2587773"/>
            <a:ext cx="6122244" cy="331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64E267B-3F5A-4357-9E7F-C5FBE5D3B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0426" y="5902730"/>
            <a:ext cx="5741575" cy="955271"/>
          </a:xfrm>
          <a:custGeom>
            <a:avLst/>
            <a:gdLst>
              <a:gd name="connsiteX0" fmla="*/ 5741575 w 5741575"/>
              <a:gd name="connsiteY0" fmla="*/ 0 h 955271"/>
              <a:gd name="connsiteX1" fmla="*/ 5741575 w 5741575"/>
              <a:gd name="connsiteY1" fmla="*/ 955271 h 955271"/>
              <a:gd name="connsiteX2" fmla="*/ 0 w 5741575"/>
              <a:gd name="connsiteY2" fmla="*/ 955271 h 955271"/>
              <a:gd name="connsiteX3" fmla="*/ 8558 w 5741575"/>
              <a:gd name="connsiteY3" fmla="*/ 953971 h 955271"/>
              <a:gd name="connsiteX4" fmla="*/ 16894 w 5741575"/>
              <a:gd name="connsiteY4" fmla="*/ 953847 h 955271"/>
              <a:gd name="connsiteX5" fmla="*/ 28156 w 5741575"/>
              <a:gd name="connsiteY5" fmla="*/ 951374 h 955271"/>
              <a:gd name="connsiteX6" fmla="*/ 28293 w 5741575"/>
              <a:gd name="connsiteY6" fmla="*/ 950971 h 955271"/>
              <a:gd name="connsiteX7" fmla="*/ 39115 w 5741575"/>
              <a:gd name="connsiteY7" fmla="*/ 949326 h 955271"/>
              <a:gd name="connsiteX8" fmla="*/ 93851 w 5741575"/>
              <a:gd name="connsiteY8" fmla="*/ 945611 h 955271"/>
              <a:gd name="connsiteX9" fmla="*/ 148657 w 5741575"/>
              <a:gd name="connsiteY9" fmla="*/ 898134 h 955271"/>
              <a:gd name="connsiteX10" fmla="*/ 174554 w 5741575"/>
              <a:gd name="connsiteY10" fmla="*/ 886351 h 955271"/>
              <a:gd name="connsiteX11" fmla="*/ 187633 w 5741575"/>
              <a:gd name="connsiteY11" fmla="*/ 878226 h 955271"/>
              <a:gd name="connsiteX12" fmla="*/ 187961 w 5741575"/>
              <a:gd name="connsiteY12" fmla="*/ 876538 h 955271"/>
              <a:gd name="connsiteX13" fmla="*/ 240501 w 5741575"/>
              <a:gd name="connsiteY13" fmla="*/ 873150 h 955271"/>
              <a:gd name="connsiteX14" fmla="*/ 246345 w 5741575"/>
              <a:gd name="connsiteY14" fmla="*/ 869942 h 955271"/>
              <a:gd name="connsiteX15" fmla="*/ 282041 w 5741575"/>
              <a:gd name="connsiteY15" fmla="*/ 871263 h 955271"/>
              <a:gd name="connsiteX16" fmla="*/ 299711 w 5741575"/>
              <a:gd name="connsiteY16" fmla="*/ 870064 h 955271"/>
              <a:gd name="connsiteX17" fmla="*/ 306299 w 5741575"/>
              <a:gd name="connsiteY17" fmla="*/ 873609 h 955271"/>
              <a:gd name="connsiteX18" fmla="*/ 331571 w 5741575"/>
              <a:gd name="connsiteY18" fmla="*/ 869866 h 955271"/>
              <a:gd name="connsiteX19" fmla="*/ 333872 w 5741575"/>
              <a:gd name="connsiteY19" fmla="*/ 867971 h 955271"/>
              <a:gd name="connsiteX20" fmla="*/ 356953 w 5741575"/>
              <a:gd name="connsiteY20" fmla="*/ 870334 h 955271"/>
              <a:gd name="connsiteX21" fmla="*/ 379005 w 5741575"/>
              <a:gd name="connsiteY21" fmla="*/ 878900 h 955271"/>
              <a:gd name="connsiteX22" fmla="*/ 585428 w 5741575"/>
              <a:gd name="connsiteY22" fmla="*/ 826440 h 955271"/>
              <a:gd name="connsiteX23" fmla="*/ 787156 w 5741575"/>
              <a:gd name="connsiteY23" fmla="*/ 838447 h 955271"/>
              <a:gd name="connsiteX24" fmla="*/ 898586 w 5741575"/>
              <a:gd name="connsiteY24" fmla="*/ 808502 h 955271"/>
              <a:gd name="connsiteX25" fmla="*/ 924063 w 5741575"/>
              <a:gd name="connsiteY25" fmla="*/ 770210 h 955271"/>
              <a:gd name="connsiteX26" fmla="*/ 1212574 w 5741575"/>
              <a:gd name="connsiteY26" fmla="*/ 724238 h 955271"/>
              <a:gd name="connsiteX27" fmla="*/ 1280768 w 5741575"/>
              <a:gd name="connsiteY27" fmla="*/ 699122 h 955271"/>
              <a:gd name="connsiteX28" fmla="*/ 1352027 w 5741575"/>
              <a:gd name="connsiteY28" fmla="*/ 704323 h 955271"/>
              <a:gd name="connsiteX29" fmla="*/ 1374314 w 5741575"/>
              <a:gd name="connsiteY29" fmla="*/ 688815 h 955271"/>
              <a:gd name="connsiteX30" fmla="*/ 1378034 w 5741575"/>
              <a:gd name="connsiteY30" fmla="*/ 685842 h 955271"/>
              <a:gd name="connsiteX31" fmla="*/ 1395604 w 5741575"/>
              <a:gd name="connsiteY31" fmla="*/ 680460 h 955271"/>
              <a:gd name="connsiteX32" fmla="*/ 1397206 w 5741575"/>
              <a:gd name="connsiteY32" fmla="*/ 670793 h 955271"/>
              <a:gd name="connsiteX33" fmla="*/ 1421250 w 5741575"/>
              <a:gd name="connsiteY33" fmla="*/ 656855 h 955271"/>
              <a:gd name="connsiteX34" fmla="*/ 1454524 w 5741575"/>
              <a:gd name="connsiteY34" fmla="*/ 649224 h 955271"/>
              <a:gd name="connsiteX35" fmla="*/ 1616217 w 5741575"/>
              <a:gd name="connsiteY35" fmla="*/ 622107 h 955271"/>
              <a:gd name="connsiteX36" fmla="*/ 1710928 w 5741575"/>
              <a:gd name="connsiteY36" fmla="*/ 600666 h 955271"/>
              <a:gd name="connsiteX37" fmla="*/ 1743718 w 5741575"/>
              <a:gd name="connsiteY37" fmla="*/ 584327 h 955271"/>
              <a:gd name="connsiteX38" fmla="*/ 1791651 w 5741575"/>
              <a:gd name="connsiteY38" fmla="*/ 567019 h 955271"/>
              <a:gd name="connsiteX39" fmla="*/ 1873778 w 5741575"/>
              <a:gd name="connsiteY39" fmla="*/ 530130 h 955271"/>
              <a:gd name="connsiteX40" fmla="*/ 1988411 w 5741575"/>
              <a:gd name="connsiteY40" fmla="*/ 491599 h 955271"/>
              <a:gd name="connsiteX41" fmla="*/ 2085507 w 5741575"/>
              <a:gd name="connsiteY41" fmla="*/ 498527 h 955271"/>
              <a:gd name="connsiteX42" fmla="*/ 2090767 w 5741575"/>
              <a:gd name="connsiteY42" fmla="*/ 490616 h 955271"/>
              <a:gd name="connsiteX43" fmla="*/ 2151143 w 5741575"/>
              <a:gd name="connsiteY43" fmla="*/ 478332 h 955271"/>
              <a:gd name="connsiteX44" fmla="*/ 2378710 w 5741575"/>
              <a:gd name="connsiteY44" fmla="*/ 477570 h 955271"/>
              <a:gd name="connsiteX45" fmla="*/ 2496256 w 5741575"/>
              <a:gd name="connsiteY45" fmla="*/ 452396 h 955271"/>
              <a:gd name="connsiteX46" fmla="*/ 2535387 w 5741575"/>
              <a:gd name="connsiteY46" fmla="*/ 436645 h 955271"/>
              <a:gd name="connsiteX47" fmla="*/ 2601109 w 5741575"/>
              <a:gd name="connsiteY47" fmla="*/ 410678 h 955271"/>
              <a:gd name="connsiteX48" fmla="*/ 2643855 w 5741575"/>
              <a:gd name="connsiteY48" fmla="*/ 374482 h 955271"/>
              <a:gd name="connsiteX49" fmla="*/ 2657726 w 5741575"/>
              <a:gd name="connsiteY49" fmla="*/ 365841 h 955271"/>
              <a:gd name="connsiteX50" fmla="*/ 2687125 w 5741575"/>
              <a:gd name="connsiteY50" fmla="*/ 366820 h 955271"/>
              <a:gd name="connsiteX51" fmla="*/ 2697479 w 5741575"/>
              <a:gd name="connsiteY51" fmla="*/ 361430 h 955271"/>
              <a:gd name="connsiteX52" fmla="*/ 2701547 w 5741575"/>
              <a:gd name="connsiteY52" fmla="*/ 361545 h 955271"/>
              <a:gd name="connsiteX53" fmla="*/ 2711054 w 5741575"/>
              <a:gd name="connsiteY53" fmla="*/ 360597 h 955271"/>
              <a:gd name="connsiteX54" fmla="*/ 2710438 w 5741575"/>
              <a:gd name="connsiteY54" fmla="*/ 366958 h 955271"/>
              <a:gd name="connsiteX55" fmla="*/ 2722936 w 5741575"/>
              <a:gd name="connsiteY55" fmla="*/ 377633 h 955271"/>
              <a:gd name="connsiteX56" fmla="*/ 2777227 w 5741575"/>
              <a:gd name="connsiteY56" fmla="*/ 368972 h 955271"/>
              <a:gd name="connsiteX57" fmla="*/ 2779510 w 5741575"/>
              <a:gd name="connsiteY57" fmla="*/ 361652 h 955271"/>
              <a:gd name="connsiteX58" fmla="*/ 2786278 w 5741575"/>
              <a:gd name="connsiteY58" fmla="*/ 359869 h 955271"/>
              <a:gd name="connsiteX59" fmla="*/ 2792101 w 5741575"/>
              <a:gd name="connsiteY59" fmla="*/ 365927 h 955271"/>
              <a:gd name="connsiteX60" fmla="*/ 2885545 w 5741575"/>
              <a:gd name="connsiteY60" fmla="*/ 372818 h 955271"/>
              <a:gd name="connsiteX61" fmla="*/ 3009558 w 5741575"/>
              <a:gd name="connsiteY61" fmla="*/ 370573 h 955271"/>
              <a:gd name="connsiteX62" fmla="*/ 3095010 w 5741575"/>
              <a:gd name="connsiteY62" fmla="*/ 332454 h 955271"/>
              <a:gd name="connsiteX63" fmla="*/ 3103742 w 5741575"/>
              <a:gd name="connsiteY63" fmla="*/ 337974 h 955271"/>
              <a:gd name="connsiteX64" fmla="*/ 3165093 w 5741575"/>
              <a:gd name="connsiteY64" fmla="*/ 329459 h 955271"/>
              <a:gd name="connsiteX65" fmla="*/ 3373785 w 5741575"/>
              <a:gd name="connsiteY65" fmla="*/ 255680 h 955271"/>
              <a:gd name="connsiteX66" fmla="*/ 3493851 w 5741575"/>
              <a:gd name="connsiteY66" fmla="*/ 240255 h 955271"/>
              <a:gd name="connsiteX67" fmla="*/ 3537470 w 5741575"/>
              <a:gd name="connsiteY67" fmla="*/ 241867 h 955271"/>
              <a:gd name="connsiteX68" fmla="*/ 3610489 w 5741575"/>
              <a:gd name="connsiteY68" fmla="*/ 244128 h 955271"/>
              <a:gd name="connsiteX69" fmla="*/ 3667539 w 5741575"/>
              <a:gd name="connsiteY69" fmla="*/ 263271 h 955271"/>
              <a:gd name="connsiteX70" fmla="*/ 3727614 w 5741575"/>
              <a:gd name="connsiteY70" fmla="*/ 258245 h 955271"/>
              <a:gd name="connsiteX71" fmla="*/ 3738369 w 5741575"/>
              <a:gd name="connsiteY71" fmla="*/ 234506 h 955271"/>
              <a:gd name="connsiteX72" fmla="*/ 3803670 w 5741575"/>
              <a:gd name="connsiteY72" fmla="*/ 236457 h 955271"/>
              <a:gd name="connsiteX73" fmla="*/ 3903080 w 5741575"/>
              <a:gd name="connsiteY73" fmla="*/ 241890 h 955271"/>
              <a:gd name="connsiteX74" fmla="*/ 3959588 w 5741575"/>
              <a:gd name="connsiteY74" fmla="*/ 239195 h 955271"/>
              <a:gd name="connsiteX75" fmla="*/ 4114838 w 5741575"/>
              <a:gd name="connsiteY75" fmla="*/ 238165 h 955271"/>
              <a:gd name="connsiteX76" fmla="*/ 4271023 w 5741575"/>
              <a:gd name="connsiteY76" fmla="*/ 241959 h 955271"/>
              <a:gd name="connsiteX77" fmla="*/ 4367397 w 5741575"/>
              <a:gd name="connsiteY77" fmla="*/ 271442 h 955271"/>
              <a:gd name="connsiteX78" fmla="*/ 4495366 w 5741575"/>
              <a:gd name="connsiteY78" fmla="*/ 271618 h 955271"/>
              <a:gd name="connsiteX79" fmla="*/ 4517347 w 5741575"/>
              <a:gd name="connsiteY79" fmla="*/ 275639 h 955271"/>
              <a:gd name="connsiteX80" fmla="*/ 4546116 w 5741575"/>
              <a:gd name="connsiteY80" fmla="*/ 268568 h 955271"/>
              <a:gd name="connsiteX81" fmla="*/ 4661259 w 5741575"/>
              <a:gd name="connsiteY81" fmla="*/ 238966 h 955271"/>
              <a:gd name="connsiteX82" fmla="*/ 4750403 w 5741575"/>
              <a:gd name="connsiteY82" fmla="*/ 204364 h 955271"/>
              <a:gd name="connsiteX83" fmla="*/ 4867614 w 5741575"/>
              <a:gd name="connsiteY83" fmla="*/ 208668 h 955271"/>
              <a:gd name="connsiteX84" fmla="*/ 4937036 w 5741575"/>
              <a:gd name="connsiteY84" fmla="*/ 195446 h 955271"/>
              <a:gd name="connsiteX85" fmla="*/ 5047626 w 5741575"/>
              <a:gd name="connsiteY85" fmla="*/ 149604 h 955271"/>
              <a:gd name="connsiteX86" fmla="*/ 5200247 w 5741575"/>
              <a:gd name="connsiteY86" fmla="*/ 142695 h 955271"/>
              <a:gd name="connsiteX87" fmla="*/ 5235691 w 5741575"/>
              <a:gd name="connsiteY87" fmla="*/ 173330 h 955271"/>
              <a:gd name="connsiteX88" fmla="*/ 5280133 w 5741575"/>
              <a:gd name="connsiteY88" fmla="*/ 189342 h 955271"/>
              <a:gd name="connsiteX89" fmla="*/ 5291963 w 5741575"/>
              <a:gd name="connsiteY89" fmla="*/ 139446 h 955271"/>
              <a:gd name="connsiteX90" fmla="*/ 5418472 w 5741575"/>
              <a:gd name="connsiteY90" fmla="*/ 89163 h 955271"/>
              <a:gd name="connsiteX91" fmla="*/ 5482354 w 5741575"/>
              <a:gd name="connsiteY91" fmla="*/ 69470 h 955271"/>
              <a:gd name="connsiteX92" fmla="*/ 5583280 w 5741575"/>
              <a:gd name="connsiteY92" fmla="*/ 49787 h 955271"/>
              <a:gd name="connsiteX93" fmla="*/ 5613766 w 5741575"/>
              <a:gd name="connsiteY93" fmla="*/ 41855 h 955271"/>
              <a:gd name="connsiteX94" fmla="*/ 5684952 w 5741575"/>
              <a:gd name="connsiteY94" fmla="*/ 26088 h 955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41575" h="955271">
                <a:moveTo>
                  <a:pt x="5741575" y="0"/>
                </a:moveTo>
                <a:lnTo>
                  <a:pt x="5741575" y="955271"/>
                </a:lnTo>
                <a:lnTo>
                  <a:pt x="0" y="955271"/>
                </a:lnTo>
                <a:lnTo>
                  <a:pt x="8558" y="953971"/>
                </a:lnTo>
                <a:lnTo>
                  <a:pt x="16894" y="953847"/>
                </a:lnTo>
                <a:cubicBezTo>
                  <a:pt x="22474" y="953361"/>
                  <a:pt x="25973" y="952524"/>
                  <a:pt x="28156" y="951374"/>
                </a:cubicBezTo>
                <a:cubicBezTo>
                  <a:pt x="28201" y="951240"/>
                  <a:pt x="28247" y="951105"/>
                  <a:pt x="28293" y="950971"/>
                </a:cubicBezTo>
                <a:lnTo>
                  <a:pt x="39115" y="949326"/>
                </a:lnTo>
                <a:cubicBezTo>
                  <a:pt x="57701" y="947335"/>
                  <a:pt x="76089" y="946141"/>
                  <a:pt x="93851" y="945611"/>
                </a:cubicBezTo>
                <a:cubicBezTo>
                  <a:pt x="99905" y="923404"/>
                  <a:pt x="170209" y="932855"/>
                  <a:pt x="148657" y="898134"/>
                </a:cubicBezTo>
                <a:cubicBezTo>
                  <a:pt x="172173" y="896348"/>
                  <a:pt x="191809" y="908449"/>
                  <a:pt x="174554" y="886351"/>
                </a:cubicBezTo>
                <a:cubicBezTo>
                  <a:pt x="182014" y="885083"/>
                  <a:pt x="185699" y="882087"/>
                  <a:pt x="187633" y="878226"/>
                </a:cubicBezTo>
                <a:cubicBezTo>
                  <a:pt x="187742" y="877663"/>
                  <a:pt x="187852" y="877101"/>
                  <a:pt x="187961" y="876538"/>
                </a:cubicBezTo>
                <a:lnTo>
                  <a:pt x="240501" y="873150"/>
                </a:lnTo>
                <a:lnTo>
                  <a:pt x="246345" y="869942"/>
                </a:lnTo>
                <a:lnTo>
                  <a:pt x="282041" y="871263"/>
                </a:lnTo>
                <a:lnTo>
                  <a:pt x="299711" y="870064"/>
                </a:lnTo>
                <a:lnTo>
                  <a:pt x="306299" y="873609"/>
                </a:lnTo>
                <a:cubicBezTo>
                  <a:pt x="312531" y="875279"/>
                  <a:pt x="320316" y="874896"/>
                  <a:pt x="331571" y="869866"/>
                </a:cubicBezTo>
                <a:lnTo>
                  <a:pt x="333872" y="867971"/>
                </a:lnTo>
                <a:lnTo>
                  <a:pt x="356953" y="870334"/>
                </a:lnTo>
                <a:cubicBezTo>
                  <a:pt x="364772" y="872042"/>
                  <a:pt x="372199" y="874762"/>
                  <a:pt x="379005" y="878900"/>
                </a:cubicBezTo>
                <a:cubicBezTo>
                  <a:pt x="436788" y="836391"/>
                  <a:pt x="512367" y="847456"/>
                  <a:pt x="585428" y="826440"/>
                </a:cubicBezTo>
                <a:cubicBezTo>
                  <a:pt x="600236" y="776571"/>
                  <a:pt x="751447" y="800939"/>
                  <a:pt x="787156" y="838447"/>
                </a:cubicBezTo>
                <a:cubicBezTo>
                  <a:pt x="767750" y="789794"/>
                  <a:pt x="977582" y="857915"/>
                  <a:pt x="898586" y="808502"/>
                </a:cubicBezTo>
                <a:cubicBezTo>
                  <a:pt x="926099" y="807167"/>
                  <a:pt x="944922" y="782490"/>
                  <a:pt x="924063" y="770210"/>
                </a:cubicBezTo>
                <a:cubicBezTo>
                  <a:pt x="1015917" y="786259"/>
                  <a:pt x="1117953" y="728408"/>
                  <a:pt x="1212574" y="724238"/>
                </a:cubicBezTo>
                <a:cubicBezTo>
                  <a:pt x="1245879" y="677520"/>
                  <a:pt x="1233543" y="716744"/>
                  <a:pt x="1280768" y="699122"/>
                </a:cubicBezTo>
                <a:cubicBezTo>
                  <a:pt x="1280824" y="735474"/>
                  <a:pt x="1333787" y="667235"/>
                  <a:pt x="1352027" y="704323"/>
                </a:cubicBezTo>
                <a:cubicBezTo>
                  <a:pt x="1360044" y="699941"/>
                  <a:pt x="1367234" y="694526"/>
                  <a:pt x="1374314" y="688815"/>
                </a:cubicBezTo>
                <a:lnTo>
                  <a:pt x="1378034" y="685842"/>
                </a:lnTo>
                <a:lnTo>
                  <a:pt x="1395604" y="680460"/>
                </a:lnTo>
                <a:lnTo>
                  <a:pt x="1397206" y="670793"/>
                </a:lnTo>
                <a:lnTo>
                  <a:pt x="1421250" y="656855"/>
                </a:lnTo>
                <a:cubicBezTo>
                  <a:pt x="1430770" y="652893"/>
                  <a:pt x="1441623" y="650105"/>
                  <a:pt x="1454524" y="649224"/>
                </a:cubicBezTo>
                <a:cubicBezTo>
                  <a:pt x="1502655" y="660482"/>
                  <a:pt x="1556151" y="606226"/>
                  <a:pt x="1616217" y="622107"/>
                </a:cubicBezTo>
                <a:cubicBezTo>
                  <a:pt x="1637755" y="624837"/>
                  <a:pt x="1701030" y="614257"/>
                  <a:pt x="1710928" y="600666"/>
                </a:cubicBezTo>
                <a:cubicBezTo>
                  <a:pt x="1723693" y="596072"/>
                  <a:pt x="1739861" y="597834"/>
                  <a:pt x="1743718" y="584327"/>
                </a:cubicBezTo>
                <a:cubicBezTo>
                  <a:pt x="1751098" y="567647"/>
                  <a:pt x="1801421" y="583831"/>
                  <a:pt x="1791651" y="567019"/>
                </a:cubicBezTo>
                <a:cubicBezTo>
                  <a:pt x="1827282" y="577929"/>
                  <a:pt x="1847642" y="542228"/>
                  <a:pt x="1873778" y="530130"/>
                </a:cubicBezTo>
                <a:cubicBezTo>
                  <a:pt x="1902425" y="541995"/>
                  <a:pt x="1929013" y="504913"/>
                  <a:pt x="1988411" y="491599"/>
                </a:cubicBezTo>
                <a:cubicBezTo>
                  <a:pt x="2020077" y="505546"/>
                  <a:pt x="2028363" y="482381"/>
                  <a:pt x="2085507" y="498527"/>
                </a:cubicBezTo>
                <a:cubicBezTo>
                  <a:pt x="2086719" y="495769"/>
                  <a:pt x="2088490" y="493104"/>
                  <a:pt x="2090767" y="490616"/>
                </a:cubicBezTo>
                <a:cubicBezTo>
                  <a:pt x="2103992" y="476161"/>
                  <a:pt x="2131025" y="470659"/>
                  <a:pt x="2151143" y="478332"/>
                </a:cubicBezTo>
                <a:cubicBezTo>
                  <a:pt x="2240088" y="497642"/>
                  <a:pt x="2310118" y="483043"/>
                  <a:pt x="2378710" y="477570"/>
                </a:cubicBezTo>
                <a:cubicBezTo>
                  <a:pt x="2454975" y="467585"/>
                  <a:pt x="2391576" y="437831"/>
                  <a:pt x="2496256" y="452396"/>
                </a:cubicBezTo>
                <a:cubicBezTo>
                  <a:pt x="2501503" y="436899"/>
                  <a:pt x="2513119" y="433980"/>
                  <a:pt x="2535387" y="436645"/>
                </a:cubicBezTo>
                <a:cubicBezTo>
                  <a:pt x="2572084" y="430778"/>
                  <a:pt x="2557124" y="397207"/>
                  <a:pt x="2601109" y="410678"/>
                </a:cubicBezTo>
                <a:cubicBezTo>
                  <a:pt x="2588000" y="393616"/>
                  <a:pt x="2667428" y="390302"/>
                  <a:pt x="2643855" y="374482"/>
                </a:cubicBezTo>
                <a:cubicBezTo>
                  <a:pt x="2648277" y="369169"/>
                  <a:pt x="2652937" y="366761"/>
                  <a:pt x="2657726" y="365841"/>
                </a:cubicBezTo>
                <a:cubicBezTo>
                  <a:pt x="2667303" y="363999"/>
                  <a:pt x="2677395" y="368107"/>
                  <a:pt x="2687125" y="366820"/>
                </a:cubicBezTo>
                <a:lnTo>
                  <a:pt x="2697479" y="361430"/>
                </a:lnTo>
                <a:lnTo>
                  <a:pt x="2701547" y="361545"/>
                </a:lnTo>
                <a:lnTo>
                  <a:pt x="2711054" y="360597"/>
                </a:lnTo>
                <a:lnTo>
                  <a:pt x="2710438" y="366958"/>
                </a:lnTo>
                <a:cubicBezTo>
                  <a:pt x="2708955" y="373111"/>
                  <a:pt x="2708038" y="379788"/>
                  <a:pt x="2722936" y="377633"/>
                </a:cubicBezTo>
                <a:cubicBezTo>
                  <a:pt x="2753511" y="370170"/>
                  <a:pt x="2766475" y="394972"/>
                  <a:pt x="2777227" y="368972"/>
                </a:cubicBezTo>
                <a:lnTo>
                  <a:pt x="2779510" y="361652"/>
                </a:lnTo>
                <a:lnTo>
                  <a:pt x="2786278" y="359869"/>
                </a:lnTo>
                <a:cubicBezTo>
                  <a:pt x="2789994" y="359750"/>
                  <a:pt x="2792255" y="361281"/>
                  <a:pt x="2792101" y="365927"/>
                </a:cubicBezTo>
                <a:cubicBezTo>
                  <a:pt x="2819315" y="344279"/>
                  <a:pt x="2855630" y="370297"/>
                  <a:pt x="2885545" y="372818"/>
                </a:cubicBezTo>
                <a:cubicBezTo>
                  <a:pt x="2905895" y="352581"/>
                  <a:pt x="2948591" y="377825"/>
                  <a:pt x="3009558" y="370573"/>
                </a:cubicBezTo>
                <a:cubicBezTo>
                  <a:pt x="3031640" y="347442"/>
                  <a:pt x="3050695" y="365935"/>
                  <a:pt x="3095010" y="332454"/>
                </a:cubicBezTo>
                <a:cubicBezTo>
                  <a:pt x="3097485" y="334582"/>
                  <a:pt x="3100426" y="336441"/>
                  <a:pt x="3103742" y="337974"/>
                </a:cubicBezTo>
                <a:cubicBezTo>
                  <a:pt x="3123005" y="346878"/>
                  <a:pt x="3150475" y="343067"/>
                  <a:pt x="3165093" y="329459"/>
                </a:cubicBezTo>
                <a:cubicBezTo>
                  <a:pt x="3236951" y="282673"/>
                  <a:pt x="3308286" y="273118"/>
                  <a:pt x="3373785" y="255680"/>
                </a:cubicBezTo>
                <a:cubicBezTo>
                  <a:pt x="3448540" y="239861"/>
                  <a:pt x="3405238" y="287846"/>
                  <a:pt x="3493851" y="240255"/>
                </a:cubicBezTo>
                <a:cubicBezTo>
                  <a:pt x="3506326" y="252723"/>
                  <a:pt x="3518405" y="251593"/>
                  <a:pt x="3537470" y="241867"/>
                </a:cubicBezTo>
                <a:cubicBezTo>
                  <a:pt x="3573967" y="235226"/>
                  <a:pt x="3576893" y="270855"/>
                  <a:pt x="3610489" y="244128"/>
                </a:cubicBezTo>
                <a:cubicBezTo>
                  <a:pt x="3606935" y="264036"/>
                  <a:pt x="3681284" y="241075"/>
                  <a:pt x="3667539" y="263271"/>
                </a:cubicBezTo>
                <a:cubicBezTo>
                  <a:pt x="3694251" y="276940"/>
                  <a:pt x="3701441" y="246803"/>
                  <a:pt x="3727614" y="258245"/>
                </a:cubicBezTo>
                <a:cubicBezTo>
                  <a:pt x="3754952" y="257751"/>
                  <a:pt x="3708960" y="240314"/>
                  <a:pt x="3738369" y="234506"/>
                </a:cubicBezTo>
                <a:cubicBezTo>
                  <a:pt x="3774580" y="230879"/>
                  <a:pt x="3768868" y="196201"/>
                  <a:pt x="3803670" y="236457"/>
                </a:cubicBezTo>
                <a:cubicBezTo>
                  <a:pt x="3839567" y="220301"/>
                  <a:pt x="3850064" y="239151"/>
                  <a:pt x="3903080" y="241890"/>
                </a:cubicBezTo>
                <a:cubicBezTo>
                  <a:pt x="3922859" y="227800"/>
                  <a:pt x="3941005" y="230826"/>
                  <a:pt x="3959588" y="239195"/>
                </a:cubicBezTo>
                <a:cubicBezTo>
                  <a:pt x="4009252" y="229421"/>
                  <a:pt x="4057491" y="239376"/>
                  <a:pt x="4114838" y="238165"/>
                </a:cubicBezTo>
                <a:cubicBezTo>
                  <a:pt x="4173784" y="217210"/>
                  <a:pt x="4209756" y="243378"/>
                  <a:pt x="4271023" y="241959"/>
                </a:cubicBezTo>
                <a:cubicBezTo>
                  <a:pt x="4326191" y="205535"/>
                  <a:pt x="4316856" y="279258"/>
                  <a:pt x="4367397" y="271442"/>
                </a:cubicBezTo>
                <a:cubicBezTo>
                  <a:pt x="4446016" y="235091"/>
                  <a:pt x="4369000" y="295343"/>
                  <a:pt x="4495366" y="271618"/>
                </a:cubicBezTo>
                <a:cubicBezTo>
                  <a:pt x="4501905" y="266287"/>
                  <a:pt x="4518077" y="269240"/>
                  <a:pt x="4517347" y="275639"/>
                </a:cubicBezTo>
                <a:cubicBezTo>
                  <a:pt x="4525170" y="272832"/>
                  <a:pt x="4542809" y="258800"/>
                  <a:pt x="4546116" y="268568"/>
                </a:cubicBezTo>
                <a:cubicBezTo>
                  <a:pt x="4586961" y="265354"/>
                  <a:pt x="4626617" y="255160"/>
                  <a:pt x="4661259" y="238966"/>
                </a:cubicBezTo>
                <a:cubicBezTo>
                  <a:pt x="4741966" y="247639"/>
                  <a:pt x="4693066" y="205693"/>
                  <a:pt x="4750403" y="204364"/>
                </a:cubicBezTo>
                <a:cubicBezTo>
                  <a:pt x="4798501" y="219113"/>
                  <a:pt x="4813319" y="201253"/>
                  <a:pt x="4867614" y="208668"/>
                </a:cubicBezTo>
                <a:cubicBezTo>
                  <a:pt x="4881621" y="174373"/>
                  <a:pt x="4917566" y="206761"/>
                  <a:pt x="4937036" y="195446"/>
                </a:cubicBezTo>
                <a:cubicBezTo>
                  <a:pt x="4974214" y="229763"/>
                  <a:pt x="5013321" y="152474"/>
                  <a:pt x="5047626" y="149604"/>
                </a:cubicBezTo>
                <a:cubicBezTo>
                  <a:pt x="5106046" y="150576"/>
                  <a:pt x="5172786" y="183138"/>
                  <a:pt x="5200247" y="142695"/>
                </a:cubicBezTo>
                <a:cubicBezTo>
                  <a:pt x="5206135" y="157748"/>
                  <a:pt x="5203071" y="179288"/>
                  <a:pt x="5235691" y="173330"/>
                </a:cubicBezTo>
                <a:cubicBezTo>
                  <a:pt x="5249654" y="179935"/>
                  <a:pt x="5254450" y="203448"/>
                  <a:pt x="5280133" y="189342"/>
                </a:cubicBezTo>
                <a:cubicBezTo>
                  <a:pt x="5244836" y="171370"/>
                  <a:pt x="5299493" y="163568"/>
                  <a:pt x="5291963" y="139446"/>
                </a:cubicBezTo>
                <a:cubicBezTo>
                  <a:pt x="5331555" y="120349"/>
                  <a:pt x="5427790" y="132865"/>
                  <a:pt x="5418472" y="89163"/>
                </a:cubicBezTo>
                <a:cubicBezTo>
                  <a:pt x="5428057" y="62053"/>
                  <a:pt x="5484665" y="97616"/>
                  <a:pt x="5482354" y="69470"/>
                </a:cubicBezTo>
                <a:cubicBezTo>
                  <a:pt x="5507119" y="85574"/>
                  <a:pt x="5545363" y="52240"/>
                  <a:pt x="5583280" y="49787"/>
                </a:cubicBezTo>
                <a:cubicBezTo>
                  <a:pt x="5589344" y="36484"/>
                  <a:pt x="5598103" y="36349"/>
                  <a:pt x="5613766" y="41855"/>
                </a:cubicBezTo>
                <a:cubicBezTo>
                  <a:pt x="5636621" y="41086"/>
                  <a:pt x="5660728" y="35034"/>
                  <a:pt x="5684952" y="260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1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1331648" cy="1978172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36649" y="488969"/>
                  <a:pt x="9316893" y="491390"/>
                </a:cubicBezTo>
                <a:cubicBezTo>
                  <a:pt x="9298834" y="504511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79948" y="576062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407128" y="961344"/>
                </a:lnTo>
                <a:lnTo>
                  <a:pt x="8380548" y="987916"/>
                </a:lnTo>
                <a:lnTo>
                  <a:pt x="8379462" y="987106"/>
                </a:lnTo>
                <a:cubicBezTo>
                  <a:pt x="8376507" y="985864"/>
                  <a:pt x="8373362" y="986042"/>
                  <a:pt x="8369725" y="989186"/>
                </a:cubicBezTo>
                <a:cubicBezTo>
                  <a:pt x="8357221" y="990792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72124" y="1029408"/>
                  <a:pt x="8269666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43525" y="1179064"/>
                </a:lnTo>
                <a:lnTo>
                  <a:pt x="7685942" y="1233723"/>
                </a:lnTo>
                <a:lnTo>
                  <a:pt x="7586920" y="1261888"/>
                </a:lnTo>
                <a:cubicBezTo>
                  <a:pt x="7556723" y="1298911"/>
                  <a:pt x="7489186" y="1249860"/>
                  <a:pt x="7486100" y="1292563"/>
                </a:cubicBezTo>
                <a:cubicBezTo>
                  <a:pt x="7454875" y="1308356"/>
                  <a:pt x="7449202" y="1300366"/>
                  <a:pt x="7407190" y="1314737"/>
                </a:cubicBezTo>
                <a:cubicBezTo>
                  <a:pt x="7368386" y="1364011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23400" y="1671703"/>
                  <a:pt x="5529437" y="1636968"/>
                </a:cubicBezTo>
                <a:cubicBezTo>
                  <a:pt x="5500069" y="1636638"/>
                  <a:pt x="5481558" y="1636672"/>
                  <a:pt x="5440853" y="1657958"/>
                </a:cubicBezTo>
                <a:cubicBezTo>
                  <a:pt x="5340428" y="1673293"/>
                  <a:pt x="5074771" y="1739921"/>
                  <a:pt x="4945936" y="1713743"/>
                </a:cubicBezTo>
                <a:cubicBezTo>
                  <a:pt x="4914142" y="1717597"/>
                  <a:pt x="4837317" y="1726609"/>
                  <a:pt x="4818446" y="1726895"/>
                </a:cubicBezTo>
                <a:lnTo>
                  <a:pt x="4813657" y="1730706"/>
                </a:lnTo>
                <a:lnTo>
                  <a:pt x="4759058" y="1766533"/>
                </a:lnTo>
                <a:cubicBezTo>
                  <a:pt x="4747481" y="1770744"/>
                  <a:pt x="4734604" y="1772921"/>
                  <a:pt x="4719749" y="1771811"/>
                </a:cubicBezTo>
                <a:cubicBezTo>
                  <a:pt x="4667035" y="1745585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12575" y="1805339"/>
                  <a:pt x="4320575" y="1832722"/>
                </a:cubicBezTo>
                <a:cubicBezTo>
                  <a:pt x="4282030" y="1809397"/>
                  <a:pt x="4252210" y="1859755"/>
                  <a:pt x="4220200" y="1873173"/>
                </a:cubicBezTo>
                <a:cubicBezTo>
                  <a:pt x="4189784" y="1872580"/>
                  <a:pt x="4175475" y="1885756"/>
                  <a:pt x="4105361" y="1894711"/>
                </a:cubicBezTo>
                <a:cubicBezTo>
                  <a:pt x="4071894" y="1867524"/>
                  <a:pt x="4035294" y="1916372"/>
                  <a:pt x="3973223" y="1881015"/>
                </a:cubicBezTo>
                <a:cubicBezTo>
                  <a:pt x="3971330" y="1884974"/>
                  <a:pt x="3952843" y="1881390"/>
                  <a:pt x="3900992" y="1880603"/>
                </a:cubicBezTo>
                <a:cubicBezTo>
                  <a:pt x="3849141" y="1879815"/>
                  <a:pt x="3740259" y="1879432"/>
                  <a:pt x="3662119" y="1876289"/>
                </a:cubicBezTo>
                <a:cubicBezTo>
                  <a:pt x="3573420" y="1876991"/>
                  <a:pt x="3613412" y="1915150"/>
                  <a:pt x="3496919" y="1873180"/>
                </a:cubicBezTo>
                <a:cubicBezTo>
                  <a:pt x="3488062" y="1895719"/>
                  <a:pt x="3474293" y="1897950"/>
                  <a:pt x="3449433" y="1889681"/>
                </a:cubicBezTo>
                <a:cubicBezTo>
                  <a:pt x="3406553" y="1891629"/>
                  <a:pt x="3417350" y="1945453"/>
                  <a:pt x="3369766" y="1916653"/>
                </a:cubicBezTo>
                <a:cubicBezTo>
                  <a:pt x="3338805" y="1929531"/>
                  <a:pt x="3310151" y="1915620"/>
                  <a:pt x="3290336" y="1925039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57504" y="1957276"/>
                </a:lnTo>
                <a:lnTo>
                  <a:pt x="3115176" y="1943459"/>
                </a:lnTo>
                <a:cubicBezTo>
                  <a:pt x="3095397" y="1937281"/>
                  <a:pt x="3080878" y="1929976"/>
                  <a:pt x="3038835" y="1920210"/>
                </a:cubicBezTo>
                <a:cubicBezTo>
                  <a:pt x="3011900" y="1947086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1037" y="1967486"/>
                  <a:pt x="2001803" y="1954594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391573" y="1790862"/>
                  <a:pt x="1332568" y="1793149"/>
                </a:cubicBezTo>
                <a:cubicBezTo>
                  <a:pt x="1236287" y="1833446"/>
                  <a:pt x="1335185" y="1756546"/>
                  <a:pt x="1186881" y="1768613"/>
                </a:cubicBezTo>
                <a:cubicBezTo>
                  <a:pt x="1178443" y="1775469"/>
                  <a:pt x="1160576" y="1767918"/>
                  <a:pt x="1162595" y="1758337"/>
                </a:cubicBezTo>
                <a:cubicBezTo>
                  <a:pt x="1153167" y="1761117"/>
                  <a:pt x="1130472" y="1779083"/>
                  <a:pt x="1128523" y="1763621"/>
                </a:cubicBezTo>
                <a:cubicBezTo>
                  <a:pt x="1081415" y="1760756"/>
                  <a:pt x="1034361" y="1768718"/>
                  <a:pt x="991903" y="1786741"/>
                </a:cubicBezTo>
                <a:cubicBezTo>
                  <a:pt x="966383" y="1781126"/>
                  <a:pt x="949501" y="1831241"/>
                  <a:pt x="883960" y="1822386"/>
                </a:cubicBezTo>
                <a:cubicBezTo>
                  <a:pt x="831931" y="1790865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5E680F7-CFDB-43F6-BFA0-4C9EAFD3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hu-HU" dirty="0"/>
              <a:t>MYOFASCIÁLIS RENDSZER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373850-7E34-414B-B0E0-67C4078F7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69" y="2115878"/>
            <a:ext cx="4886315" cy="4047559"/>
          </a:xfrm>
        </p:spPr>
        <p:txBody>
          <a:bodyPr>
            <a:normAutofit fontScale="70000" lnSpcReduction="20000"/>
          </a:bodyPr>
          <a:lstStyle/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600" b="0" i="0" u="none" strike="noStrike" dirty="0">
                <a:effectLst/>
                <a:latin typeface="+mj-lt"/>
              </a:rPr>
              <a:t>Mozgatóegység: izom és </a:t>
            </a:r>
            <a:r>
              <a:rPr lang="hu-HU" sz="2600" b="0" i="0" u="none" strike="noStrike" dirty="0" err="1">
                <a:effectLst/>
                <a:latin typeface="+mj-lt"/>
              </a:rPr>
              <a:t>fascia</a:t>
            </a:r>
            <a:endParaRPr lang="hu-HU" sz="2600" b="0" i="0" u="none" strike="noStrike" dirty="0">
              <a:effectLst/>
              <a:latin typeface="+mj-lt"/>
            </a:endParaRP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600" b="0" i="0" u="none" strike="noStrike" dirty="0">
                <a:effectLst/>
                <a:latin typeface="+mj-lt"/>
              </a:rPr>
              <a:t>Minden izom, minden izomköteg, de még az egyes izomrostok is vékony </a:t>
            </a:r>
            <a:r>
              <a:rPr lang="hu-HU" sz="2600" b="0" i="0" u="none" strike="noStrike" dirty="0" err="1">
                <a:effectLst/>
                <a:latin typeface="+mj-lt"/>
              </a:rPr>
              <a:t>fasciaréteggel</a:t>
            </a:r>
            <a:r>
              <a:rPr lang="hu-HU" sz="2600" b="0" i="0" u="none" strike="noStrike" dirty="0">
                <a:effectLst/>
                <a:latin typeface="+mj-lt"/>
              </a:rPr>
              <a:t> által burkoltak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600" b="0" i="0" u="none" strike="noStrike" dirty="0">
                <a:effectLst/>
                <a:latin typeface="+mj-lt"/>
              </a:rPr>
              <a:t>Ezek a „burkok, rétegek veszik át a mozgási energiát az </a:t>
            </a:r>
            <a:r>
              <a:rPr lang="hu-HU" sz="2600" b="0" i="0" u="none" strike="noStrike" dirty="0" err="1">
                <a:effectLst/>
                <a:latin typeface="+mj-lt"/>
              </a:rPr>
              <a:t>izhomrostoktól</a:t>
            </a:r>
            <a:r>
              <a:rPr lang="hu-HU" sz="2600" b="0" i="0" u="none" strike="noStrike" dirty="0">
                <a:effectLst/>
                <a:latin typeface="+mj-lt"/>
              </a:rPr>
              <a:t>, mozgatják ezen rostok kötegeit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600" b="0" i="0" u="none" strike="noStrike" dirty="0" err="1">
                <a:effectLst/>
                <a:latin typeface="+mj-lt"/>
              </a:rPr>
              <a:t>Inak</a:t>
            </a:r>
            <a:r>
              <a:rPr lang="hu-HU" sz="2600" b="0" i="0" u="none" strike="noStrike" dirty="0">
                <a:effectLst/>
                <a:latin typeface="+mj-lt"/>
              </a:rPr>
              <a:t> – feszesebb </a:t>
            </a:r>
            <a:r>
              <a:rPr lang="hu-HU" sz="2600" b="0" i="0" u="none" strike="noStrike" dirty="0" err="1">
                <a:effectLst/>
                <a:latin typeface="+mj-lt"/>
              </a:rPr>
              <a:t>fasciaszövetek</a:t>
            </a:r>
            <a:r>
              <a:rPr lang="hu-HU" sz="2600" b="0" i="0" u="none" strike="noStrike" dirty="0">
                <a:effectLst/>
                <a:latin typeface="+mj-lt"/>
              </a:rPr>
              <a:t> – biztosítják az erő átvitelét a csontokhoz (lásd: Achilles-ín)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600" dirty="0">
                <a:latin typeface="+mj-lt"/>
              </a:rPr>
              <a:t>H</a:t>
            </a:r>
            <a:r>
              <a:rPr lang="hu-HU" sz="2600" b="0" i="0" u="none" strike="noStrike" dirty="0">
                <a:effectLst/>
                <a:latin typeface="+mj-lt"/>
              </a:rPr>
              <a:t>osszú összeköttetésekről beszélünk az izom-</a:t>
            </a:r>
            <a:r>
              <a:rPr lang="hu-HU" sz="2600" b="0" i="0" u="none" strike="noStrike" dirty="0" err="1">
                <a:effectLst/>
                <a:latin typeface="+mj-lt"/>
              </a:rPr>
              <a:t>fasciarendszerben</a:t>
            </a:r>
            <a:r>
              <a:rPr lang="hu-HU" sz="2600" b="0" i="0" u="none" strike="noStrike" dirty="0">
                <a:effectLst/>
                <a:latin typeface="+mj-lt"/>
              </a:rPr>
              <a:t>, amely különböző, egymástól távolabbi testrészeket is összekapcsol – láncolat</a:t>
            </a:r>
          </a:p>
          <a:p>
            <a:pPr algn="just" rtl="0" fontAlgn="base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2300" b="0" i="0" u="none" strike="noStrike" dirty="0">
              <a:effectLst/>
              <a:latin typeface="+mj-lt"/>
            </a:endParaRPr>
          </a:p>
          <a:p>
            <a:pPr>
              <a:lnSpc>
                <a:spcPct val="90000"/>
              </a:lnSpc>
            </a:pPr>
            <a:br>
              <a:rPr lang="hu-HU" sz="1400" b="0" dirty="0">
                <a:effectLst/>
              </a:rPr>
            </a:br>
            <a:endParaRPr lang="hu-HU" sz="1400" dirty="0"/>
          </a:p>
        </p:txBody>
      </p:sp>
      <p:pic>
        <p:nvPicPr>
          <p:cNvPr id="7170" name="Picture 2" descr="Mi az a fascia? | Masszőr Tomi">
            <a:extLst>
              <a:ext uri="{FF2B5EF4-FFF2-40B4-BE49-F238E27FC236}">
                <a16:creationId xmlns:a16="http://schemas.microsoft.com/office/drawing/2014/main" id="{8266F435-B484-4649-945E-42C3FF90A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0426" y="2520492"/>
            <a:ext cx="4788505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C64E267B-3F5A-4357-9E7F-C5FBE5D3B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0426" y="5902730"/>
            <a:ext cx="5741575" cy="955271"/>
          </a:xfrm>
          <a:custGeom>
            <a:avLst/>
            <a:gdLst>
              <a:gd name="connsiteX0" fmla="*/ 5741575 w 5741575"/>
              <a:gd name="connsiteY0" fmla="*/ 0 h 955271"/>
              <a:gd name="connsiteX1" fmla="*/ 5741575 w 5741575"/>
              <a:gd name="connsiteY1" fmla="*/ 955271 h 955271"/>
              <a:gd name="connsiteX2" fmla="*/ 0 w 5741575"/>
              <a:gd name="connsiteY2" fmla="*/ 955271 h 955271"/>
              <a:gd name="connsiteX3" fmla="*/ 8558 w 5741575"/>
              <a:gd name="connsiteY3" fmla="*/ 953971 h 955271"/>
              <a:gd name="connsiteX4" fmla="*/ 16894 w 5741575"/>
              <a:gd name="connsiteY4" fmla="*/ 953847 h 955271"/>
              <a:gd name="connsiteX5" fmla="*/ 28156 w 5741575"/>
              <a:gd name="connsiteY5" fmla="*/ 951374 h 955271"/>
              <a:gd name="connsiteX6" fmla="*/ 28293 w 5741575"/>
              <a:gd name="connsiteY6" fmla="*/ 950971 h 955271"/>
              <a:gd name="connsiteX7" fmla="*/ 39115 w 5741575"/>
              <a:gd name="connsiteY7" fmla="*/ 949326 h 955271"/>
              <a:gd name="connsiteX8" fmla="*/ 93851 w 5741575"/>
              <a:gd name="connsiteY8" fmla="*/ 945611 h 955271"/>
              <a:gd name="connsiteX9" fmla="*/ 148657 w 5741575"/>
              <a:gd name="connsiteY9" fmla="*/ 898134 h 955271"/>
              <a:gd name="connsiteX10" fmla="*/ 174554 w 5741575"/>
              <a:gd name="connsiteY10" fmla="*/ 886351 h 955271"/>
              <a:gd name="connsiteX11" fmla="*/ 187633 w 5741575"/>
              <a:gd name="connsiteY11" fmla="*/ 878226 h 955271"/>
              <a:gd name="connsiteX12" fmla="*/ 187961 w 5741575"/>
              <a:gd name="connsiteY12" fmla="*/ 876538 h 955271"/>
              <a:gd name="connsiteX13" fmla="*/ 240501 w 5741575"/>
              <a:gd name="connsiteY13" fmla="*/ 873150 h 955271"/>
              <a:gd name="connsiteX14" fmla="*/ 246345 w 5741575"/>
              <a:gd name="connsiteY14" fmla="*/ 869942 h 955271"/>
              <a:gd name="connsiteX15" fmla="*/ 282041 w 5741575"/>
              <a:gd name="connsiteY15" fmla="*/ 871263 h 955271"/>
              <a:gd name="connsiteX16" fmla="*/ 299711 w 5741575"/>
              <a:gd name="connsiteY16" fmla="*/ 870064 h 955271"/>
              <a:gd name="connsiteX17" fmla="*/ 306299 w 5741575"/>
              <a:gd name="connsiteY17" fmla="*/ 873609 h 955271"/>
              <a:gd name="connsiteX18" fmla="*/ 331571 w 5741575"/>
              <a:gd name="connsiteY18" fmla="*/ 869866 h 955271"/>
              <a:gd name="connsiteX19" fmla="*/ 333872 w 5741575"/>
              <a:gd name="connsiteY19" fmla="*/ 867971 h 955271"/>
              <a:gd name="connsiteX20" fmla="*/ 356953 w 5741575"/>
              <a:gd name="connsiteY20" fmla="*/ 870334 h 955271"/>
              <a:gd name="connsiteX21" fmla="*/ 379005 w 5741575"/>
              <a:gd name="connsiteY21" fmla="*/ 878900 h 955271"/>
              <a:gd name="connsiteX22" fmla="*/ 585428 w 5741575"/>
              <a:gd name="connsiteY22" fmla="*/ 826440 h 955271"/>
              <a:gd name="connsiteX23" fmla="*/ 787156 w 5741575"/>
              <a:gd name="connsiteY23" fmla="*/ 838447 h 955271"/>
              <a:gd name="connsiteX24" fmla="*/ 898586 w 5741575"/>
              <a:gd name="connsiteY24" fmla="*/ 808502 h 955271"/>
              <a:gd name="connsiteX25" fmla="*/ 924063 w 5741575"/>
              <a:gd name="connsiteY25" fmla="*/ 770210 h 955271"/>
              <a:gd name="connsiteX26" fmla="*/ 1212574 w 5741575"/>
              <a:gd name="connsiteY26" fmla="*/ 724238 h 955271"/>
              <a:gd name="connsiteX27" fmla="*/ 1280768 w 5741575"/>
              <a:gd name="connsiteY27" fmla="*/ 699122 h 955271"/>
              <a:gd name="connsiteX28" fmla="*/ 1352027 w 5741575"/>
              <a:gd name="connsiteY28" fmla="*/ 704323 h 955271"/>
              <a:gd name="connsiteX29" fmla="*/ 1374314 w 5741575"/>
              <a:gd name="connsiteY29" fmla="*/ 688815 h 955271"/>
              <a:gd name="connsiteX30" fmla="*/ 1378034 w 5741575"/>
              <a:gd name="connsiteY30" fmla="*/ 685842 h 955271"/>
              <a:gd name="connsiteX31" fmla="*/ 1395604 w 5741575"/>
              <a:gd name="connsiteY31" fmla="*/ 680460 h 955271"/>
              <a:gd name="connsiteX32" fmla="*/ 1397206 w 5741575"/>
              <a:gd name="connsiteY32" fmla="*/ 670793 h 955271"/>
              <a:gd name="connsiteX33" fmla="*/ 1421250 w 5741575"/>
              <a:gd name="connsiteY33" fmla="*/ 656855 h 955271"/>
              <a:gd name="connsiteX34" fmla="*/ 1454524 w 5741575"/>
              <a:gd name="connsiteY34" fmla="*/ 649224 h 955271"/>
              <a:gd name="connsiteX35" fmla="*/ 1616217 w 5741575"/>
              <a:gd name="connsiteY35" fmla="*/ 622107 h 955271"/>
              <a:gd name="connsiteX36" fmla="*/ 1710928 w 5741575"/>
              <a:gd name="connsiteY36" fmla="*/ 600666 h 955271"/>
              <a:gd name="connsiteX37" fmla="*/ 1743718 w 5741575"/>
              <a:gd name="connsiteY37" fmla="*/ 584327 h 955271"/>
              <a:gd name="connsiteX38" fmla="*/ 1791651 w 5741575"/>
              <a:gd name="connsiteY38" fmla="*/ 567019 h 955271"/>
              <a:gd name="connsiteX39" fmla="*/ 1873778 w 5741575"/>
              <a:gd name="connsiteY39" fmla="*/ 530130 h 955271"/>
              <a:gd name="connsiteX40" fmla="*/ 1988411 w 5741575"/>
              <a:gd name="connsiteY40" fmla="*/ 491599 h 955271"/>
              <a:gd name="connsiteX41" fmla="*/ 2085507 w 5741575"/>
              <a:gd name="connsiteY41" fmla="*/ 498527 h 955271"/>
              <a:gd name="connsiteX42" fmla="*/ 2090767 w 5741575"/>
              <a:gd name="connsiteY42" fmla="*/ 490616 h 955271"/>
              <a:gd name="connsiteX43" fmla="*/ 2151143 w 5741575"/>
              <a:gd name="connsiteY43" fmla="*/ 478332 h 955271"/>
              <a:gd name="connsiteX44" fmla="*/ 2378710 w 5741575"/>
              <a:gd name="connsiteY44" fmla="*/ 477570 h 955271"/>
              <a:gd name="connsiteX45" fmla="*/ 2496256 w 5741575"/>
              <a:gd name="connsiteY45" fmla="*/ 452396 h 955271"/>
              <a:gd name="connsiteX46" fmla="*/ 2535387 w 5741575"/>
              <a:gd name="connsiteY46" fmla="*/ 436645 h 955271"/>
              <a:gd name="connsiteX47" fmla="*/ 2601109 w 5741575"/>
              <a:gd name="connsiteY47" fmla="*/ 410678 h 955271"/>
              <a:gd name="connsiteX48" fmla="*/ 2643855 w 5741575"/>
              <a:gd name="connsiteY48" fmla="*/ 374482 h 955271"/>
              <a:gd name="connsiteX49" fmla="*/ 2657726 w 5741575"/>
              <a:gd name="connsiteY49" fmla="*/ 365841 h 955271"/>
              <a:gd name="connsiteX50" fmla="*/ 2687125 w 5741575"/>
              <a:gd name="connsiteY50" fmla="*/ 366820 h 955271"/>
              <a:gd name="connsiteX51" fmla="*/ 2697479 w 5741575"/>
              <a:gd name="connsiteY51" fmla="*/ 361430 h 955271"/>
              <a:gd name="connsiteX52" fmla="*/ 2701547 w 5741575"/>
              <a:gd name="connsiteY52" fmla="*/ 361545 h 955271"/>
              <a:gd name="connsiteX53" fmla="*/ 2711054 w 5741575"/>
              <a:gd name="connsiteY53" fmla="*/ 360597 h 955271"/>
              <a:gd name="connsiteX54" fmla="*/ 2710438 w 5741575"/>
              <a:gd name="connsiteY54" fmla="*/ 366958 h 955271"/>
              <a:gd name="connsiteX55" fmla="*/ 2722936 w 5741575"/>
              <a:gd name="connsiteY55" fmla="*/ 377633 h 955271"/>
              <a:gd name="connsiteX56" fmla="*/ 2777227 w 5741575"/>
              <a:gd name="connsiteY56" fmla="*/ 368972 h 955271"/>
              <a:gd name="connsiteX57" fmla="*/ 2779510 w 5741575"/>
              <a:gd name="connsiteY57" fmla="*/ 361652 h 955271"/>
              <a:gd name="connsiteX58" fmla="*/ 2786278 w 5741575"/>
              <a:gd name="connsiteY58" fmla="*/ 359869 h 955271"/>
              <a:gd name="connsiteX59" fmla="*/ 2792101 w 5741575"/>
              <a:gd name="connsiteY59" fmla="*/ 365927 h 955271"/>
              <a:gd name="connsiteX60" fmla="*/ 2885545 w 5741575"/>
              <a:gd name="connsiteY60" fmla="*/ 372818 h 955271"/>
              <a:gd name="connsiteX61" fmla="*/ 3009558 w 5741575"/>
              <a:gd name="connsiteY61" fmla="*/ 370573 h 955271"/>
              <a:gd name="connsiteX62" fmla="*/ 3095010 w 5741575"/>
              <a:gd name="connsiteY62" fmla="*/ 332454 h 955271"/>
              <a:gd name="connsiteX63" fmla="*/ 3103742 w 5741575"/>
              <a:gd name="connsiteY63" fmla="*/ 337974 h 955271"/>
              <a:gd name="connsiteX64" fmla="*/ 3165093 w 5741575"/>
              <a:gd name="connsiteY64" fmla="*/ 329459 h 955271"/>
              <a:gd name="connsiteX65" fmla="*/ 3373785 w 5741575"/>
              <a:gd name="connsiteY65" fmla="*/ 255680 h 955271"/>
              <a:gd name="connsiteX66" fmla="*/ 3493851 w 5741575"/>
              <a:gd name="connsiteY66" fmla="*/ 240255 h 955271"/>
              <a:gd name="connsiteX67" fmla="*/ 3537470 w 5741575"/>
              <a:gd name="connsiteY67" fmla="*/ 241867 h 955271"/>
              <a:gd name="connsiteX68" fmla="*/ 3610489 w 5741575"/>
              <a:gd name="connsiteY68" fmla="*/ 244128 h 955271"/>
              <a:gd name="connsiteX69" fmla="*/ 3667539 w 5741575"/>
              <a:gd name="connsiteY69" fmla="*/ 263271 h 955271"/>
              <a:gd name="connsiteX70" fmla="*/ 3727614 w 5741575"/>
              <a:gd name="connsiteY70" fmla="*/ 258245 h 955271"/>
              <a:gd name="connsiteX71" fmla="*/ 3738369 w 5741575"/>
              <a:gd name="connsiteY71" fmla="*/ 234506 h 955271"/>
              <a:gd name="connsiteX72" fmla="*/ 3803670 w 5741575"/>
              <a:gd name="connsiteY72" fmla="*/ 236457 h 955271"/>
              <a:gd name="connsiteX73" fmla="*/ 3903080 w 5741575"/>
              <a:gd name="connsiteY73" fmla="*/ 241890 h 955271"/>
              <a:gd name="connsiteX74" fmla="*/ 3959588 w 5741575"/>
              <a:gd name="connsiteY74" fmla="*/ 239195 h 955271"/>
              <a:gd name="connsiteX75" fmla="*/ 4114838 w 5741575"/>
              <a:gd name="connsiteY75" fmla="*/ 238165 h 955271"/>
              <a:gd name="connsiteX76" fmla="*/ 4271023 w 5741575"/>
              <a:gd name="connsiteY76" fmla="*/ 241959 h 955271"/>
              <a:gd name="connsiteX77" fmla="*/ 4367397 w 5741575"/>
              <a:gd name="connsiteY77" fmla="*/ 271442 h 955271"/>
              <a:gd name="connsiteX78" fmla="*/ 4495366 w 5741575"/>
              <a:gd name="connsiteY78" fmla="*/ 271618 h 955271"/>
              <a:gd name="connsiteX79" fmla="*/ 4517347 w 5741575"/>
              <a:gd name="connsiteY79" fmla="*/ 275639 h 955271"/>
              <a:gd name="connsiteX80" fmla="*/ 4546116 w 5741575"/>
              <a:gd name="connsiteY80" fmla="*/ 268568 h 955271"/>
              <a:gd name="connsiteX81" fmla="*/ 4661259 w 5741575"/>
              <a:gd name="connsiteY81" fmla="*/ 238966 h 955271"/>
              <a:gd name="connsiteX82" fmla="*/ 4750403 w 5741575"/>
              <a:gd name="connsiteY82" fmla="*/ 204364 h 955271"/>
              <a:gd name="connsiteX83" fmla="*/ 4867614 w 5741575"/>
              <a:gd name="connsiteY83" fmla="*/ 208668 h 955271"/>
              <a:gd name="connsiteX84" fmla="*/ 4937036 w 5741575"/>
              <a:gd name="connsiteY84" fmla="*/ 195446 h 955271"/>
              <a:gd name="connsiteX85" fmla="*/ 5047626 w 5741575"/>
              <a:gd name="connsiteY85" fmla="*/ 149604 h 955271"/>
              <a:gd name="connsiteX86" fmla="*/ 5200247 w 5741575"/>
              <a:gd name="connsiteY86" fmla="*/ 142695 h 955271"/>
              <a:gd name="connsiteX87" fmla="*/ 5235691 w 5741575"/>
              <a:gd name="connsiteY87" fmla="*/ 173330 h 955271"/>
              <a:gd name="connsiteX88" fmla="*/ 5280133 w 5741575"/>
              <a:gd name="connsiteY88" fmla="*/ 189342 h 955271"/>
              <a:gd name="connsiteX89" fmla="*/ 5291963 w 5741575"/>
              <a:gd name="connsiteY89" fmla="*/ 139446 h 955271"/>
              <a:gd name="connsiteX90" fmla="*/ 5418472 w 5741575"/>
              <a:gd name="connsiteY90" fmla="*/ 89163 h 955271"/>
              <a:gd name="connsiteX91" fmla="*/ 5482354 w 5741575"/>
              <a:gd name="connsiteY91" fmla="*/ 69470 h 955271"/>
              <a:gd name="connsiteX92" fmla="*/ 5583280 w 5741575"/>
              <a:gd name="connsiteY92" fmla="*/ 49787 h 955271"/>
              <a:gd name="connsiteX93" fmla="*/ 5613766 w 5741575"/>
              <a:gd name="connsiteY93" fmla="*/ 41855 h 955271"/>
              <a:gd name="connsiteX94" fmla="*/ 5684952 w 5741575"/>
              <a:gd name="connsiteY94" fmla="*/ 26088 h 955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5741575" h="955271">
                <a:moveTo>
                  <a:pt x="5741575" y="0"/>
                </a:moveTo>
                <a:lnTo>
                  <a:pt x="5741575" y="955271"/>
                </a:lnTo>
                <a:lnTo>
                  <a:pt x="0" y="955271"/>
                </a:lnTo>
                <a:lnTo>
                  <a:pt x="8558" y="953971"/>
                </a:lnTo>
                <a:lnTo>
                  <a:pt x="16894" y="953847"/>
                </a:lnTo>
                <a:cubicBezTo>
                  <a:pt x="22474" y="953361"/>
                  <a:pt x="25973" y="952524"/>
                  <a:pt x="28156" y="951374"/>
                </a:cubicBezTo>
                <a:cubicBezTo>
                  <a:pt x="28201" y="951240"/>
                  <a:pt x="28247" y="951105"/>
                  <a:pt x="28293" y="950971"/>
                </a:cubicBezTo>
                <a:lnTo>
                  <a:pt x="39115" y="949326"/>
                </a:lnTo>
                <a:cubicBezTo>
                  <a:pt x="57701" y="947335"/>
                  <a:pt x="76089" y="946141"/>
                  <a:pt x="93851" y="945611"/>
                </a:cubicBezTo>
                <a:cubicBezTo>
                  <a:pt x="99905" y="923404"/>
                  <a:pt x="170209" y="932855"/>
                  <a:pt x="148657" y="898134"/>
                </a:cubicBezTo>
                <a:cubicBezTo>
                  <a:pt x="172173" y="896348"/>
                  <a:pt x="191809" y="908449"/>
                  <a:pt x="174554" y="886351"/>
                </a:cubicBezTo>
                <a:cubicBezTo>
                  <a:pt x="182014" y="885083"/>
                  <a:pt x="185699" y="882087"/>
                  <a:pt x="187633" y="878226"/>
                </a:cubicBezTo>
                <a:cubicBezTo>
                  <a:pt x="187742" y="877663"/>
                  <a:pt x="187852" y="877101"/>
                  <a:pt x="187961" y="876538"/>
                </a:cubicBezTo>
                <a:lnTo>
                  <a:pt x="240501" y="873150"/>
                </a:lnTo>
                <a:lnTo>
                  <a:pt x="246345" y="869942"/>
                </a:lnTo>
                <a:lnTo>
                  <a:pt x="282041" y="871263"/>
                </a:lnTo>
                <a:lnTo>
                  <a:pt x="299711" y="870064"/>
                </a:lnTo>
                <a:lnTo>
                  <a:pt x="306299" y="873609"/>
                </a:lnTo>
                <a:cubicBezTo>
                  <a:pt x="312531" y="875279"/>
                  <a:pt x="320316" y="874896"/>
                  <a:pt x="331571" y="869866"/>
                </a:cubicBezTo>
                <a:lnTo>
                  <a:pt x="333872" y="867971"/>
                </a:lnTo>
                <a:lnTo>
                  <a:pt x="356953" y="870334"/>
                </a:lnTo>
                <a:cubicBezTo>
                  <a:pt x="364772" y="872042"/>
                  <a:pt x="372199" y="874762"/>
                  <a:pt x="379005" y="878900"/>
                </a:cubicBezTo>
                <a:cubicBezTo>
                  <a:pt x="436788" y="836391"/>
                  <a:pt x="512367" y="847456"/>
                  <a:pt x="585428" y="826440"/>
                </a:cubicBezTo>
                <a:cubicBezTo>
                  <a:pt x="600236" y="776571"/>
                  <a:pt x="751447" y="800939"/>
                  <a:pt x="787156" y="838447"/>
                </a:cubicBezTo>
                <a:cubicBezTo>
                  <a:pt x="767750" y="789794"/>
                  <a:pt x="977582" y="857915"/>
                  <a:pt x="898586" y="808502"/>
                </a:cubicBezTo>
                <a:cubicBezTo>
                  <a:pt x="926099" y="807167"/>
                  <a:pt x="944922" y="782490"/>
                  <a:pt x="924063" y="770210"/>
                </a:cubicBezTo>
                <a:cubicBezTo>
                  <a:pt x="1015917" y="786259"/>
                  <a:pt x="1117953" y="728408"/>
                  <a:pt x="1212574" y="724238"/>
                </a:cubicBezTo>
                <a:cubicBezTo>
                  <a:pt x="1245879" y="677520"/>
                  <a:pt x="1233543" y="716744"/>
                  <a:pt x="1280768" y="699122"/>
                </a:cubicBezTo>
                <a:cubicBezTo>
                  <a:pt x="1280824" y="735474"/>
                  <a:pt x="1333787" y="667235"/>
                  <a:pt x="1352027" y="704323"/>
                </a:cubicBezTo>
                <a:cubicBezTo>
                  <a:pt x="1360044" y="699941"/>
                  <a:pt x="1367234" y="694526"/>
                  <a:pt x="1374314" y="688815"/>
                </a:cubicBezTo>
                <a:lnTo>
                  <a:pt x="1378034" y="685842"/>
                </a:lnTo>
                <a:lnTo>
                  <a:pt x="1395604" y="680460"/>
                </a:lnTo>
                <a:lnTo>
                  <a:pt x="1397206" y="670793"/>
                </a:lnTo>
                <a:lnTo>
                  <a:pt x="1421250" y="656855"/>
                </a:lnTo>
                <a:cubicBezTo>
                  <a:pt x="1430770" y="652893"/>
                  <a:pt x="1441623" y="650105"/>
                  <a:pt x="1454524" y="649224"/>
                </a:cubicBezTo>
                <a:cubicBezTo>
                  <a:pt x="1502655" y="660482"/>
                  <a:pt x="1556151" y="606226"/>
                  <a:pt x="1616217" y="622107"/>
                </a:cubicBezTo>
                <a:cubicBezTo>
                  <a:pt x="1637755" y="624837"/>
                  <a:pt x="1701030" y="614257"/>
                  <a:pt x="1710928" y="600666"/>
                </a:cubicBezTo>
                <a:cubicBezTo>
                  <a:pt x="1723693" y="596072"/>
                  <a:pt x="1739861" y="597834"/>
                  <a:pt x="1743718" y="584327"/>
                </a:cubicBezTo>
                <a:cubicBezTo>
                  <a:pt x="1751098" y="567647"/>
                  <a:pt x="1801421" y="583831"/>
                  <a:pt x="1791651" y="567019"/>
                </a:cubicBezTo>
                <a:cubicBezTo>
                  <a:pt x="1827282" y="577929"/>
                  <a:pt x="1847642" y="542228"/>
                  <a:pt x="1873778" y="530130"/>
                </a:cubicBezTo>
                <a:cubicBezTo>
                  <a:pt x="1902425" y="541995"/>
                  <a:pt x="1929013" y="504913"/>
                  <a:pt x="1988411" y="491599"/>
                </a:cubicBezTo>
                <a:cubicBezTo>
                  <a:pt x="2020077" y="505546"/>
                  <a:pt x="2028363" y="482381"/>
                  <a:pt x="2085507" y="498527"/>
                </a:cubicBezTo>
                <a:cubicBezTo>
                  <a:pt x="2086719" y="495769"/>
                  <a:pt x="2088490" y="493104"/>
                  <a:pt x="2090767" y="490616"/>
                </a:cubicBezTo>
                <a:cubicBezTo>
                  <a:pt x="2103992" y="476161"/>
                  <a:pt x="2131025" y="470659"/>
                  <a:pt x="2151143" y="478332"/>
                </a:cubicBezTo>
                <a:cubicBezTo>
                  <a:pt x="2240088" y="497642"/>
                  <a:pt x="2310118" y="483043"/>
                  <a:pt x="2378710" y="477570"/>
                </a:cubicBezTo>
                <a:cubicBezTo>
                  <a:pt x="2454975" y="467585"/>
                  <a:pt x="2391576" y="437831"/>
                  <a:pt x="2496256" y="452396"/>
                </a:cubicBezTo>
                <a:cubicBezTo>
                  <a:pt x="2501503" y="436899"/>
                  <a:pt x="2513119" y="433980"/>
                  <a:pt x="2535387" y="436645"/>
                </a:cubicBezTo>
                <a:cubicBezTo>
                  <a:pt x="2572084" y="430778"/>
                  <a:pt x="2557124" y="397207"/>
                  <a:pt x="2601109" y="410678"/>
                </a:cubicBezTo>
                <a:cubicBezTo>
                  <a:pt x="2588000" y="393616"/>
                  <a:pt x="2667428" y="390302"/>
                  <a:pt x="2643855" y="374482"/>
                </a:cubicBezTo>
                <a:cubicBezTo>
                  <a:pt x="2648277" y="369169"/>
                  <a:pt x="2652937" y="366761"/>
                  <a:pt x="2657726" y="365841"/>
                </a:cubicBezTo>
                <a:cubicBezTo>
                  <a:pt x="2667303" y="363999"/>
                  <a:pt x="2677395" y="368107"/>
                  <a:pt x="2687125" y="366820"/>
                </a:cubicBezTo>
                <a:lnTo>
                  <a:pt x="2697479" y="361430"/>
                </a:lnTo>
                <a:lnTo>
                  <a:pt x="2701547" y="361545"/>
                </a:lnTo>
                <a:lnTo>
                  <a:pt x="2711054" y="360597"/>
                </a:lnTo>
                <a:lnTo>
                  <a:pt x="2710438" y="366958"/>
                </a:lnTo>
                <a:cubicBezTo>
                  <a:pt x="2708955" y="373111"/>
                  <a:pt x="2708038" y="379788"/>
                  <a:pt x="2722936" y="377633"/>
                </a:cubicBezTo>
                <a:cubicBezTo>
                  <a:pt x="2753511" y="370170"/>
                  <a:pt x="2766475" y="394972"/>
                  <a:pt x="2777227" y="368972"/>
                </a:cubicBezTo>
                <a:lnTo>
                  <a:pt x="2779510" y="361652"/>
                </a:lnTo>
                <a:lnTo>
                  <a:pt x="2786278" y="359869"/>
                </a:lnTo>
                <a:cubicBezTo>
                  <a:pt x="2789994" y="359750"/>
                  <a:pt x="2792255" y="361281"/>
                  <a:pt x="2792101" y="365927"/>
                </a:cubicBezTo>
                <a:cubicBezTo>
                  <a:pt x="2819315" y="344279"/>
                  <a:pt x="2855630" y="370297"/>
                  <a:pt x="2885545" y="372818"/>
                </a:cubicBezTo>
                <a:cubicBezTo>
                  <a:pt x="2905895" y="352581"/>
                  <a:pt x="2948591" y="377825"/>
                  <a:pt x="3009558" y="370573"/>
                </a:cubicBezTo>
                <a:cubicBezTo>
                  <a:pt x="3031640" y="347442"/>
                  <a:pt x="3050695" y="365935"/>
                  <a:pt x="3095010" y="332454"/>
                </a:cubicBezTo>
                <a:cubicBezTo>
                  <a:pt x="3097485" y="334582"/>
                  <a:pt x="3100426" y="336441"/>
                  <a:pt x="3103742" y="337974"/>
                </a:cubicBezTo>
                <a:cubicBezTo>
                  <a:pt x="3123005" y="346878"/>
                  <a:pt x="3150475" y="343067"/>
                  <a:pt x="3165093" y="329459"/>
                </a:cubicBezTo>
                <a:cubicBezTo>
                  <a:pt x="3236951" y="282673"/>
                  <a:pt x="3308286" y="273118"/>
                  <a:pt x="3373785" y="255680"/>
                </a:cubicBezTo>
                <a:cubicBezTo>
                  <a:pt x="3448540" y="239861"/>
                  <a:pt x="3405238" y="287846"/>
                  <a:pt x="3493851" y="240255"/>
                </a:cubicBezTo>
                <a:cubicBezTo>
                  <a:pt x="3506326" y="252723"/>
                  <a:pt x="3518405" y="251593"/>
                  <a:pt x="3537470" y="241867"/>
                </a:cubicBezTo>
                <a:cubicBezTo>
                  <a:pt x="3573967" y="235226"/>
                  <a:pt x="3576893" y="270855"/>
                  <a:pt x="3610489" y="244128"/>
                </a:cubicBezTo>
                <a:cubicBezTo>
                  <a:pt x="3606935" y="264036"/>
                  <a:pt x="3681284" y="241075"/>
                  <a:pt x="3667539" y="263271"/>
                </a:cubicBezTo>
                <a:cubicBezTo>
                  <a:pt x="3694251" y="276940"/>
                  <a:pt x="3701441" y="246803"/>
                  <a:pt x="3727614" y="258245"/>
                </a:cubicBezTo>
                <a:cubicBezTo>
                  <a:pt x="3754952" y="257751"/>
                  <a:pt x="3708960" y="240314"/>
                  <a:pt x="3738369" y="234506"/>
                </a:cubicBezTo>
                <a:cubicBezTo>
                  <a:pt x="3774580" y="230879"/>
                  <a:pt x="3768868" y="196201"/>
                  <a:pt x="3803670" y="236457"/>
                </a:cubicBezTo>
                <a:cubicBezTo>
                  <a:pt x="3839567" y="220301"/>
                  <a:pt x="3850064" y="239151"/>
                  <a:pt x="3903080" y="241890"/>
                </a:cubicBezTo>
                <a:cubicBezTo>
                  <a:pt x="3922859" y="227800"/>
                  <a:pt x="3941005" y="230826"/>
                  <a:pt x="3959588" y="239195"/>
                </a:cubicBezTo>
                <a:cubicBezTo>
                  <a:pt x="4009252" y="229421"/>
                  <a:pt x="4057491" y="239376"/>
                  <a:pt x="4114838" y="238165"/>
                </a:cubicBezTo>
                <a:cubicBezTo>
                  <a:pt x="4173784" y="217210"/>
                  <a:pt x="4209756" y="243378"/>
                  <a:pt x="4271023" y="241959"/>
                </a:cubicBezTo>
                <a:cubicBezTo>
                  <a:pt x="4326191" y="205535"/>
                  <a:pt x="4316856" y="279258"/>
                  <a:pt x="4367397" y="271442"/>
                </a:cubicBezTo>
                <a:cubicBezTo>
                  <a:pt x="4446016" y="235091"/>
                  <a:pt x="4369000" y="295343"/>
                  <a:pt x="4495366" y="271618"/>
                </a:cubicBezTo>
                <a:cubicBezTo>
                  <a:pt x="4501905" y="266287"/>
                  <a:pt x="4518077" y="269240"/>
                  <a:pt x="4517347" y="275639"/>
                </a:cubicBezTo>
                <a:cubicBezTo>
                  <a:pt x="4525170" y="272832"/>
                  <a:pt x="4542809" y="258800"/>
                  <a:pt x="4546116" y="268568"/>
                </a:cubicBezTo>
                <a:cubicBezTo>
                  <a:pt x="4586961" y="265354"/>
                  <a:pt x="4626617" y="255160"/>
                  <a:pt x="4661259" y="238966"/>
                </a:cubicBezTo>
                <a:cubicBezTo>
                  <a:pt x="4741966" y="247639"/>
                  <a:pt x="4693066" y="205693"/>
                  <a:pt x="4750403" y="204364"/>
                </a:cubicBezTo>
                <a:cubicBezTo>
                  <a:pt x="4798501" y="219113"/>
                  <a:pt x="4813319" y="201253"/>
                  <a:pt x="4867614" y="208668"/>
                </a:cubicBezTo>
                <a:cubicBezTo>
                  <a:pt x="4881621" y="174373"/>
                  <a:pt x="4917566" y="206761"/>
                  <a:pt x="4937036" y="195446"/>
                </a:cubicBezTo>
                <a:cubicBezTo>
                  <a:pt x="4974214" y="229763"/>
                  <a:pt x="5013321" y="152474"/>
                  <a:pt x="5047626" y="149604"/>
                </a:cubicBezTo>
                <a:cubicBezTo>
                  <a:pt x="5106046" y="150576"/>
                  <a:pt x="5172786" y="183138"/>
                  <a:pt x="5200247" y="142695"/>
                </a:cubicBezTo>
                <a:cubicBezTo>
                  <a:pt x="5206135" y="157748"/>
                  <a:pt x="5203071" y="179288"/>
                  <a:pt x="5235691" y="173330"/>
                </a:cubicBezTo>
                <a:cubicBezTo>
                  <a:pt x="5249654" y="179935"/>
                  <a:pt x="5254450" y="203448"/>
                  <a:pt x="5280133" y="189342"/>
                </a:cubicBezTo>
                <a:cubicBezTo>
                  <a:pt x="5244836" y="171370"/>
                  <a:pt x="5299493" y="163568"/>
                  <a:pt x="5291963" y="139446"/>
                </a:cubicBezTo>
                <a:cubicBezTo>
                  <a:pt x="5331555" y="120349"/>
                  <a:pt x="5427790" y="132865"/>
                  <a:pt x="5418472" y="89163"/>
                </a:cubicBezTo>
                <a:cubicBezTo>
                  <a:pt x="5428057" y="62053"/>
                  <a:pt x="5484665" y="97616"/>
                  <a:pt x="5482354" y="69470"/>
                </a:cubicBezTo>
                <a:cubicBezTo>
                  <a:pt x="5507119" y="85574"/>
                  <a:pt x="5545363" y="52240"/>
                  <a:pt x="5583280" y="49787"/>
                </a:cubicBezTo>
                <a:cubicBezTo>
                  <a:pt x="5589344" y="36484"/>
                  <a:pt x="5598103" y="36349"/>
                  <a:pt x="5613766" y="41855"/>
                </a:cubicBezTo>
                <a:cubicBezTo>
                  <a:pt x="5636621" y="41086"/>
                  <a:pt x="5660728" y="35034"/>
                  <a:pt x="5684952" y="260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9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B1BD4B-93E8-45F3-ACBA-30AB24F9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586" y="1"/>
            <a:ext cx="10212897" cy="808074"/>
          </a:xfrm>
        </p:spPr>
        <p:txBody>
          <a:bodyPr/>
          <a:lstStyle/>
          <a:p>
            <a:r>
              <a:rPr lang="hu-HU" dirty="0"/>
              <a:t>A FASCIA FUNKCIÓI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790614-7BCF-4DA0-87CC-368EC0FEB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7557" y="808076"/>
            <a:ext cx="5016943" cy="5478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hu-HU" sz="2100" dirty="0"/>
              <a:t>FORMÁL		</a:t>
            </a:r>
          </a:p>
          <a:p>
            <a:r>
              <a:rPr lang="hu-HU" sz="2100" dirty="0"/>
              <a:t>Befed, beburkol</a:t>
            </a:r>
          </a:p>
          <a:p>
            <a:r>
              <a:rPr lang="hu-HU" sz="2100" dirty="0"/>
              <a:t>Kipárnáz</a:t>
            </a:r>
          </a:p>
          <a:p>
            <a:r>
              <a:rPr lang="hu-HU" sz="2100" dirty="0"/>
              <a:t>Véd, támogat</a:t>
            </a:r>
          </a:p>
          <a:p>
            <a:r>
              <a:rPr lang="hu-HU" sz="2100" dirty="0"/>
              <a:t>Struktúrát ad</a:t>
            </a:r>
          </a:p>
          <a:p>
            <a:endParaRPr lang="hu-HU" sz="2100" dirty="0"/>
          </a:p>
          <a:p>
            <a:r>
              <a:rPr lang="hu-HU" sz="2100" dirty="0"/>
              <a:t>2. MOZGAT</a:t>
            </a:r>
          </a:p>
          <a:p>
            <a:r>
              <a:rPr lang="hu-HU" sz="2100" dirty="0"/>
              <a:t>Erőt közvetít</a:t>
            </a:r>
          </a:p>
          <a:p>
            <a:r>
              <a:rPr lang="hu-HU" sz="2100" dirty="0"/>
              <a:t>Erőt raktároz</a:t>
            </a:r>
          </a:p>
          <a:p>
            <a:r>
              <a:rPr lang="hu-HU" sz="2100" dirty="0"/>
              <a:t>Energiát tárol</a:t>
            </a:r>
          </a:p>
          <a:p>
            <a:r>
              <a:rPr lang="hu-HU" sz="2100" dirty="0"/>
              <a:t>Nyúlik</a:t>
            </a:r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69F51C2-1D74-420A-B1E8-7CA481137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3508" y="701750"/>
            <a:ext cx="5927976" cy="5584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/>
              <a:t>3. KOMMUNIKÁL</a:t>
            </a:r>
          </a:p>
          <a:p>
            <a:r>
              <a:rPr lang="hu-HU" sz="1800" dirty="0"/>
              <a:t>Ingerület és információ átvivő és továbbító, i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ngereket és információkat kap és továbbít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2. idegrendszernek is hívjuk, mert az információk átvitele legalább 3-szor gyorsabb, mint az idegrendszer esetében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Neurofasciális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rendszer 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Sok receptor (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mechanoreceptorok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,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proprioceptorok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, fájdalomérzékelő receptorok</a:t>
            </a: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Mechanoreceptorok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 (Golgi, </a:t>
            </a:r>
            <a:r>
              <a:rPr lang="hu-HU" sz="1800" b="0" i="0" u="none" strike="noStrike" dirty="0" err="1">
                <a:solidFill>
                  <a:schemeClr val="tx1"/>
                </a:solidFill>
                <a:effectLst/>
              </a:rPr>
              <a:t>Ruffini</a:t>
            </a:r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, Pacini és szabad idegvégződések)- érzékelik a mozgást, pozícióváltozást, nyomást, nyíróerőt, nyújtást</a:t>
            </a:r>
          </a:p>
          <a:p>
            <a:pPr marL="0" indent="0">
              <a:buNone/>
            </a:pPr>
            <a:r>
              <a:rPr lang="hu-HU" sz="1800" dirty="0"/>
              <a:t>4. ELLÁT </a:t>
            </a:r>
          </a:p>
          <a:p>
            <a:r>
              <a:rPr lang="hu-HU" sz="1800" dirty="0"/>
              <a:t>Anyagcsere, folyadék szállítás, tápanyag ellátás, lebontás</a:t>
            </a:r>
          </a:p>
          <a:p>
            <a:r>
              <a:rPr lang="hu-HU" sz="1800" b="0" i="0" u="none" strike="noStrike" dirty="0">
                <a:solidFill>
                  <a:schemeClr val="tx1"/>
                </a:solidFill>
                <a:effectLst/>
              </a:rPr>
              <a:t>Regenerációt gyorsítja</a:t>
            </a:r>
          </a:p>
          <a:p>
            <a:r>
              <a:rPr lang="hu-HU" sz="1800" dirty="0">
                <a:solidFill>
                  <a:schemeClr val="tx1"/>
                </a:solidFill>
              </a:rPr>
              <a:t>Rehidratáció</a:t>
            </a:r>
            <a:endParaRPr lang="hu-HU" sz="1800" b="0" i="0" u="none" strike="noStrike" dirty="0">
              <a:solidFill>
                <a:schemeClr val="tx1"/>
              </a:solidFill>
              <a:effectLst/>
            </a:endParaRPr>
          </a:p>
          <a:p>
            <a:endParaRPr lang="hu-HU" sz="1800" dirty="0">
              <a:solidFill>
                <a:schemeClr val="tx1"/>
              </a:solidFill>
            </a:endParaRPr>
          </a:p>
          <a:p>
            <a:endParaRPr lang="hu-HU" sz="18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66781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7EA5CA-748E-43BD-832B-89C8940F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10090242" cy="708836"/>
          </a:xfrm>
        </p:spPr>
        <p:txBody>
          <a:bodyPr/>
          <a:lstStyle/>
          <a:p>
            <a:r>
              <a:rPr lang="hu-HU" dirty="0"/>
              <a:t>HOGYAN REAGÁL A FASCIA AZ EDZÉSRE?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A7CF08-D70D-48A4-A59F-56B942DA8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1318438"/>
            <a:ext cx="9810604" cy="49359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/>
              <a:t>Edzés hatására:</a:t>
            </a:r>
          </a:p>
          <a:p>
            <a:r>
              <a:rPr lang="hu-HU" dirty="0"/>
              <a:t>Megfelelő inger esetén új kollagén rostokat termelnek a </a:t>
            </a:r>
            <a:r>
              <a:rPr lang="hu-HU" dirty="0" err="1"/>
              <a:t>fibroblasztok</a:t>
            </a:r>
            <a:r>
              <a:rPr lang="hu-HU" dirty="0"/>
              <a:t>, majd lebontják a régi rostokat</a:t>
            </a:r>
          </a:p>
          <a:p>
            <a:r>
              <a:rPr lang="hu-HU" dirty="0"/>
              <a:t>A kollagén rostok újra hullámos formát vesznek fel – a mozgási energia tárolás javul, gazdaságosabb lesz a mozgás</a:t>
            </a:r>
          </a:p>
          <a:p>
            <a:r>
              <a:rPr lang="hu-HU" dirty="0"/>
              <a:t>Nő a kötőszövet </a:t>
            </a:r>
            <a:r>
              <a:rPr lang="hu-HU" dirty="0" err="1"/>
              <a:t>nyújthatósága</a:t>
            </a:r>
            <a:endParaRPr lang="hu-HU" dirty="0"/>
          </a:p>
          <a:p>
            <a:r>
              <a:rPr lang="hu-HU" dirty="0"/>
              <a:t>Nő a kötőszövet rugalmassága, </a:t>
            </a:r>
            <a:r>
              <a:rPr lang="hu-HU" dirty="0" err="1"/>
              <a:t>elsztikussága</a:t>
            </a:r>
            <a:endParaRPr lang="hu-HU" dirty="0"/>
          </a:p>
          <a:p>
            <a:r>
              <a:rPr lang="hu-HU" dirty="0"/>
              <a:t>Az egyes </a:t>
            </a:r>
            <a:r>
              <a:rPr lang="hu-HU" dirty="0" err="1"/>
              <a:t>fascia</a:t>
            </a:r>
            <a:r>
              <a:rPr lang="hu-HU" dirty="0"/>
              <a:t> rétegek újra könnyen elcsúsznak egymáson</a:t>
            </a:r>
          </a:p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fascia</a:t>
            </a:r>
            <a:r>
              <a:rPr lang="hu-HU" dirty="0"/>
              <a:t> tréning célja: </a:t>
            </a:r>
          </a:p>
          <a:p>
            <a:r>
              <a:rPr lang="hu-HU" dirty="0"/>
              <a:t>A </a:t>
            </a:r>
            <a:r>
              <a:rPr lang="hu-HU" dirty="0" err="1"/>
              <a:t>fascia</a:t>
            </a:r>
            <a:r>
              <a:rPr lang="hu-HU" dirty="0"/>
              <a:t> optimális mozgási energia tároló kapacitásának fejlesztése</a:t>
            </a:r>
          </a:p>
          <a:p>
            <a:r>
              <a:rPr lang="hu-HU" dirty="0"/>
              <a:t>Elasztikus nyújthatóság, rugalmasság fejlesztése</a:t>
            </a:r>
          </a:p>
          <a:p>
            <a:r>
              <a:rPr lang="hu-HU" dirty="0"/>
              <a:t>A hosszú </a:t>
            </a:r>
            <a:r>
              <a:rPr lang="hu-HU" dirty="0" err="1"/>
              <a:t>fascialáncok</a:t>
            </a:r>
            <a:r>
              <a:rPr lang="hu-HU" dirty="0"/>
              <a:t> zavarmentes működésének biztosítása</a:t>
            </a:r>
          </a:p>
          <a:p>
            <a:r>
              <a:rPr lang="hu-HU" dirty="0"/>
              <a:t>Fiatalos </a:t>
            </a:r>
            <a:r>
              <a:rPr lang="hu-HU" dirty="0" err="1"/>
              <a:t>fascia</a:t>
            </a:r>
            <a:r>
              <a:rPr lang="hu-HU" dirty="0"/>
              <a:t> háló és hullámos struktúra kialakítása</a:t>
            </a:r>
          </a:p>
          <a:p>
            <a:r>
              <a:rPr lang="hu-HU" dirty="0"/>
              <a:t>Regeneráció gyorsítása nagy </a:t>
            </a:r>
            <a:r>
              <a:rPr lang="hu-HU" dirty="0" err="1"/>
              <a:t>megterhelsé</a:t>
            </a:r>
            <a:r>
              <a:rPr lang="hu-HU" dirty="0"/>
              <a:t> után - teljesítményfokozás</a:t>
            </a:r>
          </a:p>
        </p:txBody>
      </p:sp>
    </p:spTree>
    <p:extLst>
      <p:ext uri="{BB962C8B-B14F-4D97-AF65-F5344CB8AC3E}">
        <p14:creationId xmlns:p14="http://schemas.microsoft.com/office/powerpoint/2010/main" val="33307465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RightStep">
      <a:dk1>
        <a:srgbClr val="000000"/>
      </a:dk1>
      <a:lt1>
        <a:srgbClr val="FFFFFF"/>
      </a:lt1>
      <a:dk2>
        <a:srgbClr val="2C2441"/>
      </a:dk2>
      <a:lt2>
        <a:srgbClr val="E8E2E4"/>
      </a:lt2>
      <a:accent1>
        <a:srgbClr val="81AA9A"/>
      </a:accent1>
      <a:accent2>
        <a:srgbClr val="74A9AA"/>
      </a:accent2>
      <a:accent3>
        <a:srgbClr val="86A5BE"/>
      </a:accent3>
      <a:accent4>
        <a:srgbClr val="7F87BA"/>
      </a:accent4>
      <a:accent5>
        <a:srgbClr val="A396C6"/>
      </a:accent5>
      <a:accent6>
        <a:srgbClr val="A87FBA"/>
      </a:accent6>
      <a:hlink>
        <a:srgbClr val="AE6984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998</Words>
  <Application>Microsoft Office PowerPoint</Application>
  <PresentationFormat>Szélesvásznú</PresentationFormat>
  <Paragraphs>109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Bembo</vt:lpstr>
      <vt:lpstr>Calibri</vt:lpstr>
      <vt:lpstr>ArchiveVTI</vt:lpstr>
      <vt:lpstr>   Bevezetés a Fascia csodálatos és titokzatos világába</vt:lpstr>
      <vt:lpstr>Definíció</vt:lpstr>
      <vt:lpstr>PowerPoint-bemutató</vt:lpstr>
      <vt:lpstr>PowerPoint-bemutató</vt:lpstr>
      <vt:lpstr>PowerPoint-bemutató</vt:lpstr>
      <vt:lpstr>TENSEGRITY MODELL</vt:lpstr>
      <vt:lpstr>MYOFASCIÁLIS RENDSZER</vt:lpstr>
      <vt:lpstr>A FASCIA FUNKCIÓI</vt:lpstr>
      <vt:lpstr>HOGYAN REAGÁL A FASCIA AZ EDZÉSRE?</vt:lpstr>
      <vt:lpstr>ÖSSZEFILCESEDETT ÉS EGÉSZSÉGES FASCIA </vt:lpstr>
      <vt:lpstr>A 4 LEGISMERTEBB FASCIA LÁNC Felületes elülső lánc, felületes hátsó lánc, oldalsó lánc, spirál lánc</vt:lpstr>
      <vt:lpstr>A fasciális nyújtás alapszabályai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 a Fascia csodálatos világába</dc:title>
  <dc:creator>Cseke, Lilla</dc:creator>
  <cp:lastModifiedBy>Cseke, Lilla</cp:lastModifiedBy>
  <cp:revision>10</cp:revision>
  <dcterms:created xsi:type="dcterms:W3CDTF">2022-02-25T08:30:12Z</dcterms:created>
  <dcterms:modified xsi:type="dcterms:W3CDTF">2022-02-25T10:07:58Z</dcterms:modified>
</cp:coreProperties>
</file>